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60" r:id="rId4"/>
    <p:sldMasterId id="2147483683" r:id="rId5"/>
  </p:sldMasterIdLst>
  <p:notesMasterIdLst>
    <p:notesMasterId r:id="rId40"/>
  </p:notesMasterIdLst>
  <p:handoutMasterIdLst>
    <p:handoutMasterId r:id="rId41"/>
  </p:handoutMasterIdLst>
  <p:sldIdLst>
    <p:sldId id="712" r:id="rId6"/>
    <p:sldId id="594" r:id="rId7"/>
    <p:sldId id="711" r:id="rId8"/>
    <p:sldId id="670" r:id="rId9"/>
    <p:sldId id="671" r:id="rId10"/>
    <p:sldId id="603" r:id="rId11"/>
    <p:sldId id="617" r:id="rId12"/>
    <p:sldId id="619" r:id="rId13"/>
    <p:sldId id="620" r:id="rId14"/>
    <p:sldId id="621" r:id="rId15"/>
    <p:sldId id="622" r:id="rId16"/>
    <p:sldId id="624" r:id="rId17"/>
    <p:sldId id="607" r:id="rId18"/>
    <p:sldId id="608" r:id="rId19"/>
    <p:sldId id="609" r:id="rId20"/>
    <p:sldId id="610" r:id="rId21"/>
    <p:sldId id="667" r:id="rId22"/>
    <p:sldId id="634" r:id="rId23"/>
    <p:sldId id="710" r:id="rId24"/>
    <p:sldId id="636" r:id="rId25"/>
    <p:sldId id="639" r:id="rId26"/>
    <p:sldId id="645" r:id="rId27"/>
    <p:sldId id="651" r:id="rId28"/>
    <p:sldId id="652" r:id="rId29"/>
    <p:sldId id="655" r:id="rId30"/>
    <p:sldId id="657" r:id="rId31"/>
    <p:sldId id="658" r:id="rId32"/>
    <p:sldId id="659" r:id="rId33"/>
    <p:sldId id="660" r:id="rId34"/>
    <p:sldId id="702" r:id="rId35"/>
    <p:sldId id="703" r:id="rId36"/>
    <p:sldId id="704" r:id="rId37"/>
    <p:sldId id="707" r:id="rId38"/>
    <p:sldId id="709" r:id="rId39"/>
  </p:sldIdLst>
  <p:sldSz cx="9144000" cy="6858000" type="screen4x3"/>
  <p:notesSz cx="7010400" cy="9296400"/>
  <p:defaultTextStyle>
    <a:defPPr>
      <a:defRPr lang="en-US"/>
    </a:defPPr>
    <a:lvl1pPr algn="l" rtl="0" eaLnBrk="0" fontAlgn="base" hangingPunct="0">
      <a:spcBef>
        <a:spcPct val="0"/>
      </a:spcBef>
      <a:spcAft>
        <a:spcPct val="0"/>
      </a:spcAft>
      <a:defRPr sz="2400" kern="1200">
        <a:solidFill>
          <a:schemeClr val="tx1"/>
        </a:solidFill>
        <a:latin typeface="Arial" panose="020B0604020202020204" pitchFamily="34" charset="0"/>
        <a:ea typeface="MS PGothic" panose="020B0600070205080204" pitchFamily="34" charset="-128"/>
        <a:cs typeface="+mn-cs"/>
      </a:defRPr>
    </a:lvl1pPr>
    <a:lvl2pPr marL="457200" algn="l" rtl="0" eaLnBrk="0" fontAlgn="base" hangingPunct="0">
      <a:spcBef>
        <a:spcPct val="0"/>
      </a:spcBef>
      <a:spcAft>
        <a:spcPct val="0"/>
      </a:spcAft>
      <a:defRPr sz="2400" kern="1200">
        <a:solidFill>
          <a:schemeClr val="tx1"/>
        </a:solidFill>
        <a:latin typeface="Arial" panose="020B0604020202020204" pitchFamily="34" charset="0"/>
        <a:ea typeface="MS PGothic" panose="020B0600070205080204" pitchFamily="34" charset="-128"/>
        <a:cs typeface="+mn-cs"/>
      </a:defRPr>
    </a:lvl2pPr>
    <a:lvl3pPr marL="914400" algn="l" rtl="0" eaLnBrk="0" fontAlgn="base" hangingPunct="0">
      <a:spcBef>
        <a:spcPct val="0"/>
      </a:spcBef>
      <a:spcAft>
        <a:spcPct val="0"/>
      </a:spcAft>
      <a:defRPr sz="2400" kern="1200">
        <a:solidFill>
          <a:schemeClr val="tx1"/>
        </a:solidFill>
        <a:latin typeface="Arial" panose="020B0604020202020204" pitchFamily="34" charset="0"/>
        <a:ea typeface="MS PGothic" panose="020B0600070205080204" pitchFamily="34" charset="-128"/>
        <a:cs typeface="+mn-cs"/>
      </a:defRPr>
    </a:lvl3pPr>
    <a:lvl4pPr marL="1371600" algn="l" rtl="0" eaLnBrk="0" fontAlgn="base" hangingPunct="0">
      <a:spcBef>
        <a:spcPct val="0"/>
      </a:spcBef>
      <a:spcAft>
        <a:spcPct val="0"/>
      </a:spcAft>
      <a:defRPr sz="2400" kern="1200">
        <a:solidFill>
          <a:schemeClr val="tx1"/>
        </a:solidFill>
        <a:latin typeface="Arial" panose="020B0604020202020204" pitchFamily="34" charset="0"/>
        <a:ea typeface="MS PGothic" panose="020B0600070205080204" pitchFamily="34" charset="-128"/>
        <a:cs typeface="+mn-cs"/>
      </a:defRPr>
    </a:lvl4pPr>
    <a:lvl5pPr marL="1828800" algn="l" rtl="0" eaLnBrk="0" fontAlgn="base" hangingPunct="0">
      <a:spcBef>
        <a:spcPct val="0"/>
      </a:spcBef>
      <a:spcAft>
        <a:spcPct val="0"/>
      </a:spcAft>
      <a:defRPr sz="2400" kern="1200">
        <a:solidFill>
          <a:schemeClr val="tx1"/>
        </a:solidFill>
        <a:latin typeface="Arial" panose="020B0604020202020204" pitchFamily="34" charset="0"/>
        <a:ea typeface="MS PGothic" panose="020B0600070205080204" pitchFamily="34" charset="-128"/>
        <a:cs typeface="+mn-cs"/>
      </a:defRPr>
    </a:lvl5pPr>
    <a:lvl6pPr marL="2286000" algn="l" defTabSz="914400" rtl="0" eaLnBrk="1" latinLnBrk="0" hangingPunct="1">
      <a:defRPr sz="2400" kern="1200">
        <a:solidFill>
          <a:schemeClr val="tx1"/>
        </a:solidFill>
        <a:latin typeface="Arial" panose="020B0604020202020204" pitchFamily="34" charset="0"/>
        <a:ea typeface="MS PGothic" panose="020B0600070205080204" pitchFamily="34" charset="-128"/>
        <a:cs typeface="+mn-cs"/>
      </a:defRPr>
    </a:lvl6pPr>
    <a:lvl7pPr marL="2743200" algn="l" defTabSz="914400" rtl="0" eaLnBrk="1" latinLnBrk="0" hangingPunct="1">
      <a:defRPr sz="2400" kern="1200">
        <a:solidFill>
          <a:schemeClr val="tx1"/>
        </a:solidFill>
        <a:latin typeface="Arial" panose="020B0604020202020204" pitchFamily="34" charset="0"/>
        <a:ea typeface="MS PGothic" panose="020B0600070205080204" pitchFamily="34" charset="-128"/>
        <a:cs typeface="+mn-cs"/>
      </a:defRPr>
    </a:lvl7pPr>
    <a:lvl8pPr marL="3200400" algn="l" defTabSz="914400" rtl="0" eaLnBrk="1" latinLnBrk="0" hangingPunct="1">
      <a:defRPr sz="2400" kern="1200">
        <a:solidFill>
          <a:schemeClr val="tx1"/>
        </a:solidFill>
        <a:latin typeface="Arial" panose="020B0604020202020204" pitchFamily="34" charset="0"/>
        <a:ea typeface="MS PGothic" panose="020B0600070205080204" pitchFamily="34" charset="-128"/>
        <a:cs typeface="+mn-cs"/>
      </a:defRPr>
    </a:lvl8pPr>
    <a:lvl9pPr marL="3657600" algn="l" defTabSz="914400" rtl="0" eaLnBrk="1" latinLnBrk="0" hangingPunct="1">
      <a:defRPr sz="2400" kern="1200">
        <a:solidFill>
          <a:schemeClr val="tx1"/>
        </a:solidFill>
        <a:latin typeface="Arial" panose="020B0604020202020204" pitchFamily="34"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2941">
          <p15:clr>
            <a:srgbClr val="A4A3A4"/>
          </p15:clr>
        </p15:guide>
      </p15:sldGuideLst>
    </p:ext>
    <p:ext uri="{2D200454-40CA-4A62-9FC3-DE9A4176ACB9}">
      <p15:notesGuideLst xmlns:p15="http://schemas.microsoft.com/office/powerpoint/2012/main">
        <p15:guide id="1" orient="horz" pos="2928">
          <p15:clr>
            <a:srgbClr val="A4A3A4"/>
          </p15:clr>
        </p15:guide>
        <p15:guide id="2" pos="2209">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rnWhat="handouts2" frameSlides="1"/>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70C0"/>
    <a:srgbClr val="FF33CC"/>
    <a:srgbClr val="93117E"/>
    <a:srgbClr val="46DA74"/>
    <a:srgbClr val="EDDFEA"/>
    <a:srgbClr val="B4D2B2"/>
    <a:srgbClr val="F5ADE9"/>
    <a:srgbClr val="2CAFA4"/>
    <a:srgbClr val="333333"/>
    <a:srgbClr val="CCCC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15EA683-709D-4042-87A2-73B0EE8F1631}" v="11" dt="2022-04-19T15:47:45.178"/>
    <p1510:client id="{2A056B33-19C6-40A5-BBB5-6C460431917C}" v="1" dt="2022-04-19T13:41:13.793"/>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2420" autoAdjust="0"/>
    <p:restoredTop sz="94668"/>
  </p:normalViewPr>
  <p:slideViewPr>
    <p:cSldViewPr>
      <p:cViewPr varScale="1">
        <p:scale>
          <a:sx n="105" d="100"/>
          <a:sy n="105" d="100"/>
        </p:scale>
        <p:origin x="248" y="200"/>
      </p:cViewPr>
      <p:guideLst>
        <p:guide orient="horz" pos="2160"/>
        <p:guide pos="2941"/>
      </p:guideLst>
    </p:cSldViewPr>
  </p:slideViewPr>
  <p:outlineViewPr>
    <p:cViewPr>
      <p:scale>
        <a:sx n="33" d="100"/>
        <a:sy n="33" d="100"/>
      </p:scale>
      <p:origin x="0" y="0"/>
    </p:cViewPr>
  </p:outlineViewPr>
  <p:notesTextViewPr>
    <p:cViewPr>
      <p:scale>
        <a:sx n="100" d="100"/>
        <a:sy n="100" d="100"/>
      </p:scale>
      <p:origin x="0" y="0"/>
    </p:cViewPr>
  </p:notesTextViewPr>
  <p:notesViewPr>
    <p:cSldViewPr>
      <p:cViewPr>
        <p:scale>
          <a:sx n="100" d="100"/>
          <a:sy n="100" d="100"/>
        </p:scale>
        <p:origin x="-1842" y="72"/>
      </p:cViewPr>
      <p:guideLst>
        <p:guide orient="horz" pos="2928"/>
        <p:guide pos="2209"/>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9" Type="http://schemas.openxmlformats.org/officeDocument/2006/relationships/slide" Target="slides/slide34.xml"/><Relationship Id="rId21" Type="http://schemas.openxmlformats.org/officeDocument/2006/relationships/slide" Target="slides/slide16.xml"/><Relationship Id="rId34" Type="http://schemas.openxmlformats.org/officeDocument/2006/relationships/slide" Target="slides/slide29.xml"/><Relationship Id="rId42" Type="http://schemas.openxmlformats.org/officeDocument/2006/relationships/presProps" Target="presProps.xml"/><Relationship Id="rId7" Type="http://schemas.openxmlformats.org/officeDocument/2006/relationships/slide" Target="slides/slide2.xml"/><Relationship Id="rId2" Type="http://schemas.openxmlformats.org/officeDocument/2006/relationships/customXml" Target="../customXml/item2.xml"/><Relationship Id="rId16" Type="http://schemas.openxmlformats.org/officeDocument/2006/relationships/slide" Target="slides/slide11.xml"/><Relationship Id="rId29" Type="http://schemas.openxmlformats.org/officeDocument/2006/relationships/slide" Target="slides/slide24.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slide" Target="slides/slide27.xml"/><Relationship Id="rId37" Type="http://schemas.openxmlformats.org/officeDocument/2006/relationships/slide" Target="slides/slide32.xml"/><Relationship Id="rId40" Type="http://schemas.openxmlformats.org/officeDocument/2006/relationships/notesMaster" Target="notesMasters/notesMaster1.xml"/><Relationship Id="rId45" Type="http://schemas.openxmlformats.org/officeDocument/2006/relationships/tableStyles" Target="tableStyles.xml"/><Relationship Id="rId5" Type="http://schemas.openxmlformats.org/officeDocument/2006/relationships/slideMaster" Target="slideMasters/slideMaster2.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36" Type="http://schemas.openxmlformats.org/officeDocument/2006/relationships/slide" Target="slides/slide31.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slide" Target="slides/slide26.xml"/><Relationship Id="rId44"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slide" Target="slides/slide25.xml"/><Relationship Id="rId35" Type="http://schemas.openxmlformats.org/officeDocument/2006/relationships/slide" Target="slides/slide30.xml"/><Relationship Id="rId43" Type="http://schemas.openxmlformats.org/officeDocument/2006/relationships/viewProps" Target="viewProps.xml"/><Relationship Id="rId8" Type="http://schemas.openxmlformats.org/officeDocument/2006/relationships/slide" Target="slides/slide3.xml"/><Relationship Id="rId3" Type="http://schemas.openxmlformats.org/officeDocument/2006/relationships/customXml" Target="../customXml/item3.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slide" Target="slides/slide28.xml"/><Relationship Id="rId38" Type="http://schemas.openxmlformats.org/officeDocument/2006/relationships/slide" Target="slides/slide33.xml"/><Relationship Id="rId46" Type="http://schemas.microsoft.com/office/2015/10/relationships/revisionInfo" Target="revisionInfo.xml"/><Relationship Id="rId20" Type="http://schemas.openxmlformats.org/officeDocument/2006/relationships/slide" Target="slides/slide15.xml"/><Relationship Id="rId41"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3157" tIns="46581" rIns="93157" bIns="46581" rtlCol="0"/>
          <a:lstStyle>
            <a:lvl1pPr algn="l">
              <a:defRPr sz="1200">
                <a:latin typeface="Arial" charset="0"/>
                <a:ea typeface="ＭＳ Ｐゴシック" pitchFamily="34" charset="-128"/>
                <a:cs typeface="+mn-cs"/>
              </a:defRPr>
            </a:lvl1pPr>
          </a:lstStyle>
          <a:p>
            <a:pPr>
              <a:defRPr/>
            </a:pPr>
            <a:endParaRPr lang="en-GB"/>
          </a:p>
        </p:txBody>
      </p:sp>
      <p:sp>
        <p:nvSpPr>
          <p:cNvPr id="3" name="Date Placeholder 2"/>
          <p:cNvSpPr>
            <a:spLocks noGrp="1"/>
          </p:cNvSpPr>
          <p:nvPr>
            <p:ph type="dt" sz="quarter" idx="1"/>
          </p:nvPr>
        </p:nvSpPr>
        <p:spPr>
          <a:xfrm>
            <a:off x="3970338" y="0"/>
            <a:ext cx="3038475" cy="465138"/>
          </a:xfrm>
          <a:prstGeom prst="rect">
            <a:avLst/>
          </a:prstGeom>
        </p:spPr>
        <p:txBody>
          <a:bodyPr vert="horz" wrap="square" lIns="93157" tIns="46581" rIns="93157" bIns="46581" numCol="1" anchor="t" anchorCtr="0" compatLnSpc="1">
            <a:prstTxWarp prst="textNoShape">
              <a:avLst/>
            </a:prstTxWarp>
          </a:bodyPr>
          <a:lstStyle>
            <a:lvl1pPr algn="r">
              <a:defRPr sz="1200"/>
            </a:lvl1pPr>
          </a:lstStyle>
          <a:p>
            <a:pPr>
              <a:defRPr/>
            </a:pPr>
            <a:fld id="{FCC51931-A08A-4F73-B2EE-54CE68EBC3FA}" type="datetimeFigureOut">
              <a:rPr lang="en-GB" altLang="en-US"/>
              <a:pPr>
                <a:defRPr/>
              </a:pPr>
              <a:t>19/04/2022</a:t>
            </a:fld>
            <a:endParaRPr lang="en-GB" alt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3157" tIns="46581" rIns="93157" bIns="46581" rtlCol="0" anchor="b"/>
          <a:lstStyle>
            <a:lvl1pPr algn="l">
              <a:defRPr sz="1200">
                <a:latin typeface="Arial" charset="0"/>
                <a:ea typeface="ＭＳ Ｐゴシック" pitchFamily="34" charset="-128"/>
                <a:cs typeface="+mn-cs"/>
              </a:defRPr>
            </a:lvl1pPr>
          </a:lstStyle>
          <a:p>
            <a:pPr>
              <a:defRPr/>
            </a:pPr>
            <a:endParaRPr lang="en-GB"/>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3157" tIns="46581" rIns="93157" bIns="46581" numCol="1" anchor="b" anchorCtr="0" compatLnSpc="1">
            <a:prstTxWarp prst="textNoShape">
              <a:avLst/>
            </a:prstTxWarp>
          </a:bodyPr>
          <a:lstStyle>
            <a:lvl1pPr algn="r">
              <a:defRPr sz="1200"/>
            </a:lvl1pPr>
          </a:lstStyle>
          <a:p>
            <a:pPr>
              <a:defRPr/>
            </a:pPr>
            <a:fld id="{B0CE5136-7FA0-46F3-B731-72C1C1FB7B70}" type="slidenum">
              <a:rPr lang="en-GB" altLang="en-US"/>
              <a:pPr>
                <a:defRPr/>
              </a:pPr>
              <a:t>‹#›</a:t>
            </a:fld>
            <a:endParaRPr lang="en-GB" altLang="en-US"/>
          </a:p>
        </p:txBody>
      </p:sp>
    </p:spTree>
    <p:extLst>
      <p:ext uri="{BB962C8B-B14F-4D97-AF65-F5344CB8AC3E}">
        <p14:creationId xmlns:p14="http://schemas.microsoft.com/office/powerpoint/2010/main" val="213257465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3157" tIns="46581" rIns="93157" bIns="46581" rtlCol="0"/>
          <a:lstStyle>
            <a:lvl1pPr algn="l">
              <a:defRPr sz="1200">
                <a:latin typeface="Arial" pitchFamily="34" charset="0"/>
                <a:ea typeface="ＭＳ Ｐゴシック" pitchFamily="34" charset="-128"/>
                <a:cs typeface="+mn-cs"/>
              </a:defRPr>
            </a:lvl1pPr>
          </a:lstStyle>
          <a:p>
            <a:pPr>
              <a:defRPr/>
            </a:pPr>
            <a:endParaRPr lang="en-GB"/>
          </a:p>
        </p:txBody>
      </p:sp>
      <p:sp>
        <p:nvSpPr>
          <p:cNvPr id="3" name="Date Placeholder 2"/>
          <p:cNvSpPr>
            <a:spLocks noGrp="1"/>
          </p:cNvSpPr>
          <p:nvPr>
            <p:ph type="dt" idx="1"/>
          </p:nvPr>
        </p:nvSpPr>
        <p:spPr>
          <a:xfrm>
            <a:off x="3970338" y="0"/>
            <a:ext cx="3038475" cy="465138"/>
          </a:xfrm>
          <a:prstGeom prst="rect">
            <a:avLst/>
          </a:prstGeom>
        </p:spPr>
        <p:txBody>
          <a:bodyPr vert="horz" wrap="square" lIns="93157" tIns="46581" rIns="93157" bIns="46581" numCol="1" anchor="t" anchorCtr="0" compatLnSpc="1">
            <a:prstTxWarp prst="textNoShape">
              <a:avLst/>
            </a:prstTxWarp>
          </a:bodyPr>
          <a:lstStyle>
            <a:lvl1pPr algn="r">
              <a:defRPr sz="1200"/>
            </a:lvl1pPr>
          </a:lstStyle>
          <a:p>
            <a:pPr>
              <a:defRPr/>
            </a:pPr>
            <a:fld id="{6A615092-0297-4C72-A4BA-47C075FAE336}" type="datetimeFigureOut">
              <a:rPr lang="en-GB" altLang="en-US"/>
              <a:pPr>
                <a:defRPr/>
              </a:pPr>
              <a:t>19/04/2022</a:t>
            </a:fld>
            <a:endParaRPr lang="en-GB" alt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57" tIns="46581" rIns="93157" bIns="46581" rtlCol="0" anchor="ctr"/>
          <a:lstStyle/>
          <a:p>
            <a:pPr lvl="0"/>
            <a:endParaRPr lang="en-GB"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3157" tIns="46581" rIns="93157" bIns="46581"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endParaRPr lang="en-GB"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3157" tIns="46581" rIns="93157" bIns="46581" rtlCol="0" anchor="b"/>
          <a:lstStyle>
            <a:lvl1pPr algn="l">
              <a:defRPr sz="1200">
                <a:latin typeface="Arial" pitchFamily="34" charset="0"/>
                <a:ea typeface="ＭＳ Ｐゴシック" pitchFamily="34" charset="-128"/>
                <a:cs typeface="+mn-cs"/>
              </a:defRPr>
            </a:lvl1pPr>
          </a:lstStyle>
          <a:p>
            <a:pPr>
              <a:defRPr/>
            </a:pPr>
            <a:endParaRPr lang="en-GB"/>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3157" tIns="46581" rIns="93157" bIns="46581" numCol="1" anchor="b" anchorCtr="0" compatLnSpc="1">
            <a:prstTxWarp prst="textNoShape">
              <a:avLst/>
            </a:prstTxWarp>
          </a:bodyPr>
          <a:lstStyle>
            <a:lvl1pPr algn="r">
              <a:defRPr sz="1200"/>
            </a:lvl1pPr>
          </a:lstStyle>
          <a:p>
            <a:pPr>
              <a:defRPr/>
            </a:pPr>
            <a:fld id="{A3E289C3-AD25-4DEA-A1FD-30B092B6D99B}" type="slidenum">
              <a:rPr lang="en-GB" altLang="en-US"/>
              <a:pPr>
                <a:defRPr/>
              </a:pPr>
              <a:t>‹#›</a:t>
            </a:fld>
            <a:endParaRPr lang="en-GB" altLang="en-US"/>
          </a:p>
        </p:txBody>
      </p:sp>
    </p:spTree>
    <p:extLst>
      <p:ext uri="{BB962C8B-B14F-4D97-AF65-F5344CB8AC3E}">
        <p14:creationId xmlns:p14="http://schemas.microsoft.com/office/powerpoint/2010/main" val="115242230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S PGothic" panose="020B0600070205080204" pitchFamily="34" charset="-128"/>
        <a:cs typeface="ＭＳ Ｐゴシック" charset="0"/>
      </a:defRPr>
    </a:lvl1pPr>
    <a:lvl2pPr marL="457200" algn="l" rtl="0" eaLnBrk="0" fontAlgn="base" hangingPunct="0">
      <a:spcBef>
        <a:spcPct val="30000"/>
      </a:spcBef>
      <a:spcAft>
        <a:spcPct val="0"/>
      </a:spcAft>
      <a:defRPr sz="1200" kern="1200">
        <a:solidFill>
          <a:schemeClr val="tx1"/>
        </a:solidFill>
        <a:latin typeface="+mn-lt"/>
        <a:ea typeface="MS PGothic" panose="020B0600070205080204" pitchFamily="34" charset="-128"/>
        <a:cs typeface="+mn-cs"/>
      </a:defRPr>
    </a:lvl2pPr>
    <a:lvl3pPr marL="914400" algn="l" rtl="0" eaLnBrk="0" fontAlgn="base" hangingPunct="0">
      <a:spcBef>
        <a:spcPct val="30000"/>
      </a:spcBef>
      <a:spcAft>
        <a:spcPct val="0"/>
      </a:spcAft>
      <a:defRPr sz="1200" kern="1200">
        <a:solidFill>
          <a:schemeClr val="tx1"/>
        </a:solidFill>
        <a:latin typeface="+mn-lt"/>
        <a:ea typeface="MS PGothic" panose="020B0600070205080204" pitchFamily="34" charset="-128"/>
        <a:cs typeface="+mn-cs"/>
      </a:defRPr>
    </a:lvl3pPr>
    <a:lvl4pPr marL="1371600" algn="l" rtl="0" eaLnBrk="0" fontAlgn="base" hangingPunct="0">
      <a:spcBef>
        <a:spcPct val="30000"/>
      </a:spcBef>
      <a:spcAft>
        <a:spcPct val="0"/>
      </a:spcAft>
      <a:defRPr sz="1200" kern="1200">
        <a:solidFill>
          <a:schemeClr val="tx1"/>
        </a:solidFill>
        <a:latin typeface="+mn-lt"/>
        <a:ea typeface="MS PGothic" panose="020B0600070205080204" pitchFamily="34" charset="-128"/>
        <a:cs typeface="+mn-cs"/>
      </a:defRPr>
    </a:lvl4pPr>
    <a:lvl5pPr marL="1828800" algn="l" rtl="0" eaLnBrk="0" fontAlgn="base" hangingPunct="0">
      <a:spcBef>
        <a:spcPct val="30000"/>
      </a:spcBef>
      <a:spcAft>
        <a:spcPct val="0"/>
      </a:spcAft>
      <a:defRPr sz="1200" kern="1200">
        <a:solidFill>
          <a:schemeClr val="tx1"/>
        </a:solidFill>
        <a:latin typeface="+mn-lt"/>
        <a:ea typeface="MS PGothic" panose="020B0600070205080204" pitchFamily="34" charset="-128"/>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a:t>
            </a:fld>
            <a:endParaRPr lang="en-US" dirty="0">
              <a:solidFill>
                <a:prstClr val="black"/>
              </a:solidFill>
              <a:latin typeface="Calibri"/>
              <a:ea typeface="+mn-ea"/>
            </a:endParaRPr>
          </a:p>
        </p:txBody>
      </p:sp>
    </p:spTree>
    <p:extLst>
      <p:ext uri="{BB962C8B-B14F-4D97-AF65-F5344CB8AC3E}">
        <p14:creationId xmlns:p14="http://schemas.microsoft.com/office/powerpoint/2010/main" val="153471920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10</a:t>
            </a:fld>
            <a:endParaRPr lang="en-US" dirty="0">
              <a:solidFill>
                <a:prstClr val="black"/>
              </a:solidFill>
              <a:latin typeface="Calibri"/>
              <a:ea typeface="+mn-ea"/>
            </a:endParaRPr>
          </a:p>
        </p:txBody>
      </p:sp>
    </p:spTree>
    <p:extLst>
      <p:ext uri="{BB962C8B-B14F-4D97-AF65-F5344CB8AC3E}">
        <p14:creationId xmlns:p14="http://schemas.microsoft.com/office/powerpoint/2010/main" val="139830988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11</a:t>
            </a:fld>
            <a:endParaRPr lang="en-US" dirty="0">
              <a:solidFill>
                <a:prstClr val="black"/>
              </a:solidFill>
              <a:latin typeface="Calibri"/>
              <a:ea typeface="+mn-ea"/>
            </a:endParaRPr>
          </a:p>
        </p:txBody>
      </p:sp>
    </p:spTree>
    <p:extLst>
      <p:ext uri="{BB962C8B-B14F-4D97-AF65-F5344CB8AC3E}">
        <p14:creationId xmlns:p14="http://schemas.microsoft.com/office/powerpoint/2010/main" val="371221227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12</a:t>
            </a:fld>
            <a:endParaRPr lang="en-US" dirty="0">
              <a:solidFill>
                <a:prstClr val="black"/>
              </a:solidFill>
              <a:latin typeface="Calibri"/>
              <a:ea typeface="+mn-ea"/>
            </a:endParaRPr>
          </a:p>
        </p:txBody>
      </p:sp>
    </p:spTree>
    <p:extLst>
      <p:ext uri="{BB962C8B-B14F-4D97-AF65-F5344CB8AC3E}">
        <p14:creationId xmlns:p14="http://schemas.microsoft.com/office/powerpoint/2010/main" val="283072293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13</a:t>
            </a:fld>
            <a:endParaRPr lang="en-US" dirty="0">
              <a:solidFill>
                <a:prstClr val="black"/>
              </a:solidFill>
              <a:latin typeface="Calibri"/>
              <a:ea typeface="+mn-ea"/>
            </a:endParaRPr>
          </a:p>
        </p:txBody>
      </p:sp>
    </p:spTree>
    <p:extLst>
      <p:ext uri="{BB962C8B-B14F-4D97-AF65-F5344CB8AC3E}">
        <p14:creationId xmlns:p14="http://schemas.microsoft.com/office/powerpoint/2010/main" val="289674493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14</a:t>
            </a:fld>
            <a:endParaRPr lang="en-US" dirty="0">
              <a:solidFill>
                <a:prstClr val="black"/>
              </a:solidFill>
              <a:latin typeface="Calibri"/>
              <a:ea typeface="+mn-ea"/>
            </a:endParaRPr>
          </a:p>
        </p:txBody>
      </p:sp>
    </p:spTree>
    <p:extLst>
      <p:ext uri="{BB962C8B-B14F-4D97-AF65-F5344CB8AC3E}">
        <p14:creationId xmlns:p14="http://schemas.microsoft.com/office/powerpoint/2010/main" val="1280261163"/>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15</a:t>
            </a:fld>
            <a:endParaRPr lang="en-US" dirty="0">
              <a:solidFill>
                <a:prstClr val="black"/>
              </a:solidFill>
              <a:latin typeface="Calibri"/>
              <a:ea typeface="+mn-ea"/>
            </a:endParaRPr>
          </a:p>
        </p:txBody>
      </p:sp>
    </p:spTree>
    <p:extLst>
      <p:ext uri="{BB962C8B-B14F-4D97-AF65-F5344CB8AC3E}">
        <p14:creationId xmlns:p14="http://schemas.microsoft.com/office/powerpoint/2010/main" val="13318993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16</a:t>
            </a:fld>
            <a:endParaRPr lang="en-US" dirty="0">
              <a:solidFill>
                <a:prstClr val="black"/>
              </a:solidFill>
              <a:latin typeface="Calibri"/>
              <a:ea typeface="+mn-ea"/>
            </a:endParaRPr>
          </a:p>
        </p:txBody>
      </p:sp>
    </p:spTree>
    <p:extLst>
      <p:ext uri="{BB962C8B-B14F-4D97-AF65-F5344CB8AC3E}">
        <p14:creationId xmlns:p14="http://schemas.microsoft.com/office/powerpoint/2010/main" val="3933065468"/>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17</a:t>
            </a:fld>
            <a:endParaRPr lang="en-US" dirty="0">
              <a:solidFill>
                <a:prstClr val="black"/>
              </a:solidFill>
              <a:latin typeface="Calibri"/>
              <a:ea typeface="+mn-ea"/>
            </a:endParaRPr>
          </a:p>
        </p:txBody>
      </p:sp>
    </p:spTree>
    <p:extLst>
      <p:ext uri="{BB962C8B-B14F-4D97-AF65-F5344CB8AC3E}">
        <p14:creationId xmlns:p14="http://schemas.microsoft.com/office/powerpoint/2010/main" val="4147835737"/>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18</a:t>
            </a:fld>
            <a:endParaRPr lang="en-US" dirty="0">
              <a:solidFill>
                <a:prstClr val="black"/>
              </a:solidFill>
              <a:latin typeface="Calibri"/>
              <a:ea typeface="+mn-ea"/>
            </a:endParaRPr>
          </a:p>
        </p:txBody>
      </p:sp>
    </p:spTree>
    <p:extLst>
      <p:ext uri="{BB962C8B-B14F-4D97-AF65-F5344CB8AC3E}">
        <p14:creationId xmlns:p14="http://schemas.microsoft.com/office/powerpoint/2010/main" val="158767665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19</a:t>
            </a:fld>
            <a:endParaRPr lang="en-US" dirty="0">
              <a:solidFill>
                <a:prstClr val="black"/>
              </a:solidFill>
              <a:latin typeface="Calibri"/>
              <a:ea typeface="+mn-ea"/>
            </a:endParaRPr>
          </a:p>
        </p:txBody>
      </p:sp>
    </p:spTree>
    <p:extLst>
      <p:ext uri="{BB962C8B-B14F-4D97-AF65-F5344CB8AC3E}">
        <p14:creationId xmlns:p14="http://schemas.microsoft.com/office/powerpoint/2010/main" val="150096244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a:t>
            </a:fld>
            <a:endParaRPr lang="en-US" dirty="0">
              <a:solidFill>
                <a:prstClr val="black"/>
              </a:solidFill>
              <a:latin typeface="Calibri"/>
              <a:ea typeface="+mn-ea"/>
            </a:endParaRPr>
          </a:p>
        </p:txBody>
      </p:sp>
    </p:spTree>
    <p:extLst>
      <p:ext uri="{BB962C8B-B14F-4D97-AF65-F5344CB8AC3E}">
        <p14:creationId xmlns:p14="http://schemas.microsoft.com/office/powerpoint/2010/main" val="640693948"/>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20</a:t>
            </a:fld>
            <a:endParaRPr lang="en-US" dirty="0">
              <a:solidFill>
                <a:prstClr val="black"/>
              </a:solidFill>
              <a:latin typeface="Calibri"/>
              <a:ea typeface="+mn-ea"/>
            </a:endParaRPr>
          </a:p>
        </p:txBody>
      </p:sp>
    </p:spTree>
    <p:extLst>
      <p:ext uri="{BB962C8B-B14F-4D97-AF65-F5344CB8AC3E}">
        <p14:creationId xmlns:p14="http://schemas.microsoft.com/office/powerpoint/2010/main" val="1460987834"/>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21</a:t>
            </a:fld>
            <a:endParaRPr lang="en-US" dirty="0">
              <a:solidFill>
                <a:prstClr val="black"/>
              </a:solidFill>
              <a:latin typeface="Calibri"/>
              <a:ea typeface="+mn-ea"/>
            </a:endParaRPr>
          </a:p>
        </p:txBody>
      </p:sp>
    </p:spTree>
    <p:extLst>
      <p:ext uri="{BB962C8B-B14F-4D97-AF65-F5344CB8AC3E}">
        <p14:creationId xmlns:p14="http://schemas.microsoft.com/office/powerpoint/2010/main" val="2607900069"/>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22</a:t>
            </a:fld>
            <a:endParaRPr lang="en-US" dirty="0">
              <a:solidFill>
                <a:prstClr val="black"/>
              </a:solidFill>
              <a:latin typeface="Calibri"/>
              <a:ea typeface="+mn-ea"/>
            </a:endParaRPr>
          </a:p>
        </p:txBody>
      </p:sp>
    </p:spTree>
    <p:extLst>
      <p:ext uri="{BB962C8B-B14F-4D97-AF65-F5344CB8AC3E}">
        <p14:creationId xmlns:p14="http://schemas.microsoft.com/office/powerpoint/2010/main" val="1113629304"/>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23</a:t>
            </a:fld>
            <a:endParaRPr lang="en-US" dirty="0">
              <a:solidFill>
                <a:prstClr val="black"/>
              </a:solidFill>
              <a:latin typeface="Calibri"/>
              <a:ea typeface="+mn-ea"/>
            </a:endParaRPr>
          </a:p>
        </p:txBody>
      </p:sp>
    </p:spTree>
    <p:extLst>
      <p:ext uri="{BB962C8B-B14F-4D97-AF65-F5344CB8AC3E}">
        <p14:creationId xmlns:p14="http://schemas.microsoft.com/office/powerpoint/2010/main" val="3335894300"/>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24</a:t>
            </a:fld>
            <a:endParaRPr lang="en-US" dirty="0">
              <a:solidFill>
                <a:prstClr val="black"/>
              </a:solidFill>
              <a:latin typeface="Calibri"/>
              <a:ea typeface="+mn-ea"/>
            </a:endParaRPr>
          </a:p>
        </p:txBody>
      </p:sp>
    </p:spTree>
    <p:extLst>
      <p:ext uri="{BB962C8B-B14F-4D97-AF65-F5344CB8AC3E}">
        <p14:creationId xmlns:p14="http://schemas.microsoft.com/office/powerpoint/2010/main" val="1045772197"/>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25</a:t>
            </a:fld>
            <a:endParaRPr lang="en-US" dirty="0">
              <a:solidFill>
                <a:prstClr val="black"/>
              </a:solidFill>
              <a:latin typeface="Calibri"/>
              <a:ea typeface="+mn-ea"/>
            </a:endParaRPr>
          </a:p>
        </p:txBody>
      </p:sp>
    </p:spTree>
    <p:extLst>
      <p:ext uri="{BB962C8B-B14F-4D97-AF65-F5344CB8AC3E}">
        <p14:creationId xmlns:p14="http://schemas.microsoft.com/office/powerpoint/2010/main" val="3820719407"/>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26</a:t>
            </a:fld>
            <a:endParaRPr lang="en-US" dirty="0">
              <a:solidFill>
                <a:prstClr val="black"/>
              </a:solidFill>
              <a:latin typeface="Calibri"/>
              <a:ea typeface="+mn-ea"/>
            </a:endParaRPr>
          </a:p>
        </p:txBody>
      </p:sp>
    </p:spTree>
    <p:extLst>
      <p:ext uri="{BB962C8B-B14F-4D97-AF65-F5344CB8AC3E}">
        <p14:creationId xmlns:p14="http://schemas.microsoft.com/office/powerpoint/2010/main" val="1299651582"/>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27</a:t>
            </a:fld>
            <a:endParaRPr lang="en-US" dirty="0">
              <a:solidFill>
                <a:prstClr val="black"/>
              </a:solidFill>
              <a:latin typeface="Calibri"/>
              <a:ea typeface="+mn-ea"/>
            </a:endParaRPr>
          </a:p>
        </p:txBody>
      </p:sp>
    </p:spTree>
    <p:extLst>
      <p:ext uri="{BB962C8B-B14F-4D97-AF65-F5344CB8AC3E}">
        <p14:creationId xmlns:p14="http://schemas.microsoft.com/office/powerpoint/2010/main" val="2043516087"/>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28</a:t>
            </a:fld>
            <a:endParaRPr lang="en-US" dirty="0">
              <a:solidFill>
                <a:prstClr val="black"/>
              </a:solidFill>
              <a:latin typeface="Calibri"/>
              <a:ea typeface="+mn-ea"/>
            </a:endParaRPr>
          </a:p>
        </p:txBody>
      </p:sp>
    </p:spTree>
    <p:extLst>
      <p:ext uri="{BB962C8B-B14F-4D97-AF65-F5344CB8AC3E}">
        <p14:creationId xmlns:p14="http://schemas.microsoft.com/office/powerpoint/2010/main" val="4124560777"/>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29</a:t>
            </a:fld>
            <a:endParaRPr lang="en-US" dirty="0">
              <a:solidFill>
                <a:prstClr val="black"/>
              </a:solidFill>
              <a:latin typeface="Calibri"/>
              <a:ea typeface="+mn-ea"/>
            </a:endParaRPr>
          </a:p>
        </p:txBody>
      </p:sp>
    </p:spTree>
    <p:extLst>
      <p:ext uri="{BB962C8B-B14F-4D97-AF65-F5344CB8AC3E}">
        <p14:creationId xmlns:p14="http://schemas.microsoft.com/office/powerpoint/2010/main" val="418369028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3</a:t>
            </a:fld>
            <a:endParaRPr lang="en-US" dirty="0">
              <a:solidFill>
                <a:prstClr val="black"/>
              </a:solidFill>
              <a:latin typeface="Calibri"/>
              <a:ea typeface="+mn-ea"/>
            </a:endParaRPr>
          </a:p>
        </p:txBody>
      </p:sp>
    </p:spTree>
    <p:extLst>
      <p:ext uri="{BB962C8B-B14F-4D97-AF65-F5344CB8AC3E}">
        <p14:creationId xmlns:p14="http://schemas.microsoft.com/office/powerpoint/2010/main" val="2893529895"/>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30</a:t>
            </a:fld>
            <a:endParaRPr lang="en-US" dirty="0">
              <a:solidFill>
                <a:prstClr val="black"/>
              </a:solidFill>
              <a:latin typeface="Calibri"/>
              <a:ea typeface="+mn-ea"/>
            </a:endParaRPr>
          </a:p>
        </p:txBody>
      </p:sp>
    </p:spTree>
    <p:extLst>
      <p:ext uri="{BB962C8B-B14F-4D97-AF65-F5344CB8AC3E}">
        <p14:creationId xmlns:p14="http://schemas.microsoft.com/office/powerpoint/2010/main" val="3228830107"/>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31</a:t>
            </a:fld>
            <a:endParaRPr lang="en-US" dirty="0">
              <a:solidFill>
                <a:prstClr val="black"/>
              </a:solidFill>
              <a:latin typeface="Calibri"/>
              <a:ea typeface="+mn-ea"/>
            </a:endParaRPr>
          </a:p>
        </p:txBody>
      </p:sp>
    </p:spTree>
    <p:extLst>
      <p:ext uri="{BB962C8B-B14F-4D97-AF65-F5344CB8AC3E}">
        <p14:creationId xmlns:p14="http://schemas.microsoft.com/office/powerpoint/2010/main" val="2151730548"/>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32</a:t>
            </a:fld>
            <a:endParaRPr lang="en-US" dirty="0">
              <a:solidFill>
                <a:prstClr val="black"/>
              </a:solidFill>
              <a:latin typeface="Calibri"/>
              <a:ea typeface="+mn-ea"/>
            </a:endParaRPr>
          </a:p>
        </p:txBody>
      </p:sp>
    </p:spTree>
    <p:extLst>
      <p:ext uri="{BB962C8B-B14F-4D97-AF65-F5344CB8AC3E}">
        <p14:creationId xmlns:p14="http://schemas.microsoft.com/office/powerpoint/2010/main" val="1872614284"/>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33</a:t>
            </a:fld>
            <a:endParaRPr lang="en-US" dirty="0">
              <a:solidFill>
                <a:prstClr val="black"/>
              </a:solidFill>
              <a:latin typeface="Calibri"/>
              <a:ea typeface="+mn-ea"/>
            </a:endParaRPr>
          </a:p>
        </p:txBody>
      </p:sp>
    </p:spTree>
    <p:extLst>
      <p:ext uri="{BB962C8B-B14F-4D97-AF65-F5344CB8AC3E}">
        <p14:creationId xmlns:p14="http://schemas.microsoft.com/office/powerpoint/2010/main" val="843570402"/>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34</a:t>
            </a:fld>
            <a:endParaRPr lang="en-US" dirty="0">
              <a:solidFill>
                <a:prstClr val="black"/>
              </a:solidFill>
              <a:latin typeface="Calibri"/>
              <a:ea typeface="+mn-ea"/>
            </a:endParaRPr>
          </a:p>
        </p:txBody>
      </p:sp>
    </p:spTree>
    <p:extLst>
      <p:ext uri="{BB962C8B-B14F-4D97-AF65-F5344CB8AC3E}">
        <p14:creationId xmlns:p14="http://schemas.microsoft.com/office/powerpoint/2010/main" val="223318570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4</a:t>
            </a:fld>
            <a:endParaRPr lang="en-US" dirty="0">
              <a:solidFill>
                <a:prstClr val="black"/>
              </a:solidFill>
              <a:latin typeface="Calibri"/>
              <a:ea typeface="+mn-ea"/>
            </a:endParaRPr>
          </a:p>
        </p:txBody>
      </p:sp>
    </p:spTree>
    <p:extLst>
      <p:ext uri="{BB962C8B-B14F-4D97-AF65-F5344CB8AC3E}">
        <p14:creationId xmlns:p14="http://schemas.microsoft.com/office/powerpoint/2010/main" val="333156134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5</a:t>
            </a:fld>
            <a:endParaRPr lang="en-US" dirty="0">
              <a:solidFill>
                <a:prstClr val="black"/>
              </a:solidFill>
              <a:latin typeface="Calibri"/>
              <a:ea typeface="+mn-ea"/>
            </a:endParaRPr>
          </a:p>
        </p:txBody>
      </p:sp>
    </p:spTree>
    <p:extLst>
      <p:ext uri="{BB962C8B-B14F-4D97-AF65-F5344CB8AC3E}">
        <p14:creationId xmlns:p14="http://schemas.microsoft.com/office/powerpoint/2010/main" val="121445013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6</a:t>
            </a:fld>
            <a:endParaRPr lang="en-US" dirty="0">
              <a:solidFill>
                <a:prstClr val="black"/>
              </a:solidFill>
              <a:latin typeface="Calibri"/>
              <a:ea typeface="+mn-ea"/>
            </a:endParaRPr>
          </a:p>
        </p:txBody>
      </p:sp>
    </p:spTree>
    <p:extLst>
      <p:ext uri="{BB962C8B-B14F-4D97-AF65-F5344CB8AC3E}">
        <p14:creationId xmlns:p14="http://schemas.microsoft.com/office/powerpoint/2010/main" val="105648371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7</a:t>
            </a:fld>
            <a:endParaRPr lang="en-US" dirty="0">
              <a:solidFill>
                <a:prstClr val="black"/>
              </a:solidFill>
              <a:latin typeface="Calibri"/>
              <a:ea typeface="+mn-ea"/>
            </a:endParaRPr>
          </a:p>
        </p:txBody>
      </p:sp>
    </p:spTree>
    <p:extLst>
      <p:ext uri="{BB962C8B-B14F-4D97-AF65-F5344CB8AC3E}">
        <p14:creationId xmlns:p14="http://schemas.microsoft.com/office/powerpoint/2010/main" val="299015152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8</a:t>
            </a:fld>
            <a:endParaRPr lang="en-US" dirty="0">
              <a:solidFill>
                <a:prstClr val="black"/>
              </a:solidFill>
              <a:latin typeface="Calibri"/>
              <a:ea typeface="+mn-ea"/>
            </a:endParaRPr>
          </a:p>
        </p:txBody>
      </p:sp>
    </p:spTree>
    <p:extLst>
      <p:ext uri="{BB962C8B-B14F-4D97-AF65-F5344CB8AC3E}">
        <p14:creationId xmlns:p14="http://schemas.microsoft.com/office/powerpoint/2010/main" val="200290187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4" name="Slide Number Placeholder 3"/>
          <p:cNvSpPr>
            <a:spLocks noGrp="1"/>
          </p:cNvSpPr>
          <p:nvPr>
            <p:ph type="sldNum" sz="quarter" idx="5"/>
          </p:nvPr>
        </p:nvSpPr>
        <p:spPr/>
        <p:txBody>
          <a:bodyPr/>
          <a:lstStyle/>
          <a:p>
            <a:pPr defTabSz="457200" eaLnBrk="1" fontAlgn="auto" hangingPunct="1">
              <a:spcBef>
                <a:spcPts val="0"/>
              </a:spcBef>
              <a:spcAft>
                <a:spcPts val="0"/>
              </a:spcAft>
              <a:defRPr/>
            </a:pPr>
            <a:fld id="{84E96251-5292-4921-BB76-6B2539ADA372}" type="slidenum">
              <a:rPr lang="en-US" smtClean="0">
                <a:solidFill>
                  <a:prstClr val="black"/>
                </a:solidFill>
                <a:latin typeface="Calibri"/>
                <a:ea typeface="+mn-ea"/>
              </a:rPr>
              <a:pPr defTabSz="457200" eaLnBrk="1" fontAlgn="auto" hangingPunct="1">
                <a:spcBef>
                  <a:spcPts val="0"/>
                </a:spcBef>
                <a:spcAft>
                  <a:spcPts val="0"/>
                </a:spcAft>
                <a:defRPr/>
              </a:pPr>
              <a:t>9</a:t>
            </a:fld>
            <a:endParaRPr lang="en-US" dirty="0">
              <a:solidFill>
                <a:prstClr val="black"/>
              </a:solidFill>
              <a:latin typeface="Calibri"/>
              <a:ea typeface="+mn-ea"/>
            </a:endParaRPr>
          </a:p>
        </p:txBody>
      </p:sp>
    </p:spTree>
    <p:extLst>
      <p:ext uri="{BB962C8B-B14F-4D97-AF65-F5344CB8AC3E}">
        <p14:creationId xmlns:p14="http://schemas.microsoft.com/office/powerpoint/2010/main" val="14423355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lvl1pPr>
              <a:defRPr/>
            </a:lvl1pPr>
          </a:lstStyle>
          <a:p>
            <a:pPr>
              <a:defRPr/>
            </a:pPr>
            <a:fld id="{C6148B71-A3BB-430B-A08B-104467E3FEA9}" type="datetimeFigureOut">
              <a:rPr lang="en-US" altLang="en-US"/>
              <a:pPr>
                <a:defRPr/>
              </a:pPr>
              <a:t>4/19/22</a:t>
            </a:fld>
            <a:endParaRPr lang="en-US" alt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14985A25-9FBF-4AD3-93D0-8F998E0ACB0D}" type="slidenum">
              <a:rPr lang="en-US" altLang="en-US"/>
              <a:pPr>
                <a:defRPr/>
              </a:pPr>
              <a:t>‹#›</a:t>
            </a:fld>
            <a:endParaRPr lang="en-US" altLang="en-US"/>
          </a:p>
        </p:txBody>
      </p:sp>
    </p:spTree>
    <p:extLst>
      <p:ext uri="{BB962C8B-B14F-4D97-AF65-F5344CB8AC3E}">
        <p14:creationId xmlns:p14="http://schemas.microsoft.com/office/powerpoint/2010/main" val="6137840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A5C50958-A7C8-4EE3-A79F-5D44235C041C}" type="datetimeFigureOut">
              <a:rPr lang="en-US" altLang="en-US"/>
              <a:pPr>
                <a:defRPr/>
              </a:pPr>
              <a:t>4/19/22</a:t>
            </a:fld>
            <a:endParaRPr lang="en-US" alt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30FC31D-B504-46D4-B3F5-C61CE54C21F1}" type="slidenum">
              <a:rPr lang="en-US" altLang="en-US"/>
              <a:pPr>
                <a:defRPr/>
              </a:pPr>
              <a:t>‹#›</a:t>
            </a:fld>
            <a:endParaRPr lang="en-US" altLang="en-US"/>
          </a:p>
        </p:txBody>
      </p:sp>
    </p:spTree>
    <p:extLst>
      <p:ext uri="{BB962C8B-B14F-4D97-AF65-F5344CB8AC3E}">
        <p14:creationId xmlns:p14="http://schemas.microsoft.com/office/powerpoint/2010/main" val="389957696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257AE91C-45BC-48AB-93AD-8C02CD7BBEE3}" type="datetimeFigureOut">
              <a:rPr lang="en-US" altLang="en-US"/>
              <a:pPr>
                <a:defRPr/>
              </a:pPr>
              <a:t>4/19/22</a:t>
            </a:fld>
            <a:endParaRPr lang="en-US" alt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5B81EB84-A840-45BB-BC01-6DBFECCFB23F}" type="slidenum">
              <a:rPr lang="en-US" altLang="en-US"/>
              <a:pPr>
                <a:defRPr/>
              </a:pPr>
              <a:t>‹#›</a:t>
            </a:fld>
            <a:endParaRPr lang="en-US" altLang="en-US"/>
          </a:p>
        </p:txBody>
      </p:sp>
    </p:spTree>
    <p:extLst>
      <p:ext uri="{BB962C8B-B14F-4D97-AF65-F5344CB8AC3E}">
        <p14:creationId xmlns:p14="http://schemas.microsoft.com/office/powerpoint/2010/main" val="342464578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GB"/>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GB"/>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886692BB-0A16-45E0-9427-15D0601A4E5C}" type="datetimeFigureOut">
              <a:rPr lang="en-US"/>
              <a:pPr>
                <a:defRPr/>
              </a:pPr>
              <a:t>4/19/22</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9ED0E3D-9CDD-4679-81F7-BCAD5E47A093}" type="slidenum">
              <a:rPr lang="en-US"/>
              <a:pPr>
                <a:defRPr/>
              </a:pPr>
              <a:t>‹#›</a:t>
            </a:fld>
            <a:endParaRPr lang="en-US" dirty="0"/>
          </a:p>
        </p:txBody>
      </p:sp>
    </p:spTree>
    <p:extLst>
      <p:ext uri="{BB962C8B-B14F-4D97-AF65-F5344CB8AC3E}">
        <p14:creationId xmlns:p14="http://schemas.microsoft.com/office/powerpoint/2010/main" val="391578652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Content Placeholder 2"/>
          <p:cNvSpPr>
            <a:spLocks noGrp="1"/>
          </p:cNvSpPr>
          <p:nvPr>
            <p:ph idx="1"/>
          </p:nvPr>
        </p:nvSpPr>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10"/>
          </p:nvPr>
        </p:nvSpPr>
        <p:spPr/>
        <p:txBody>
          <a:bodyPr/>
          <a:lstStyle>
            <a:lvl1pPr>
              <a:defRPr/>
            </a:lvl1pPr>
          </a:lstStyle>
          <a:p>
            <a:pPr>
              <a:defRPr/>
            </a:pPr>
            <a:fld id="{266F7849-FBA1-4964-84E1-BC6B7E0E9FA2}" type="datetimeFigureOut">
              <a:rPr lang="en-US"/>
              <a:pPr>
                <a:defRPr/>
              </a:pPr>
              <a:t>4/19/22</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2DA7C4A4-E8CD-47F9-BFE6-39770864DE88}" type="slidenum">
              <a:rPr lang="en-US"/>
              <a:pPr>
                <a:defRPr/>
              </a:pPr>
              <a:t>‹#›</a:t>
            </a:fld>
            <a:endParaRPr lang="en-US" dirty="0"/>
          </a:p>
        </p:txBody>
      </p:sp>
    </p:spTree>
    <p:extLst>
      <p:ext uri="{BB962C8B-B14F-4D97-AF65-F5344CB8AC3E}">
        <p14:creationId xmlns:p14="http://schemas.microsoft.com/office/powerpoint/2010/main" val="295700887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GB"/>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GB"/>
              <a:t>Click to edit Master text styles</a:t>
            </a:r>
          </a:p>
        </p:txBody>
      </p:sp>
      <p:sp>
        <p:nvSpPr>
          <p:cNvPr id="4" name="Date Placeholder 3"/>
          <p:cNvSpPr>
            <a:spLocks noGrp="1"/>
          </p:cNvSpPr>
          <p:nvPr>
            <p:ph type="dt" sz="half" idx="10"/>
          </p:nvPr>
        </p:nvSpPr>
        <p:spPr/>
        <p:txBody>
          <a:bodyPr/>
          <a:lstStyle>
            <a:lvl1pPr>
              <a:defRPr/>
            </a:lvl1pPr>
          </a:lstStyle>
          <a:p>
            <a:pPr>
              <a:defRPr/>
            </a:pPr>
            <a:fld id="{8BB3F5AA-2C49-4582-A370-C589FDFF876C}" type="datetimeFigureOut">
              <a:rPr lang="en-US"/>
              <a:pPr>
                <a:defRPr/>
              </a:pPr>
              <a:t>4/19/22</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9007EDCB-58DC-425F-A4FB-50AB8B1E2E53}" type="slidenum">
              <a:rPr lang="en-US"/>
              <a:pPr>
                <a:defRPr/>
              </a:pPr>
              <a:t>‹#›</a:t>
            </a:fld>
            <a:endParaRPr lang="en-US" dirty="0"/>
          </a:p>
        </p:txBody>
      </p:sp>
    </p:spTree>
    <p:extLst>
      <p:ext uri="{BB962C8B-B14F-4D97-AF65-F5344CB8AC3E}">
        <p14:creationId xmlns:p14="http://schemas.microsoft.com/office/powerpoint/2010/main" val="133493067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Date Placeholder 3"/>
          <p:cNvSpPr>
            <a:spLocks noGrp="1"/>
          </p:cNvSpPr>
          <p:nvPr>
            <p:ph type="dt" sz="half" idx="10"/>
          </p:nvPr>
        </p:nvSpPr>
        <p:spPr/>
        <p:txBody>
          <a:bodyPr/>
          <a:lstStyle>
            <a:lvl1pPr>
              <a:defRPr/>
            </a:lvl1pPr>
          </a:lstStyle>
          <a:p>
            <a:pPr>
              <a:defRPr/>
            </a:pPr>
            <a:fld id="{77FB4D6A-4833-4D4C-970F-8A7CF8F5D56B}" type="datetimeFigureOut">
              <a:rPr lang="en-US"/>
              <a:pPr>
                <a:defRPr/>
              </a:pPr>
              <a:t>4/19/22</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242F9947-F6AA-4375-95F7-95800FE501C7}" type="slidenum">
              <a:rPr lang="en-US"/>
              <a:pPr>
                <a:defRPr/>
              </a:pPr>
              <a:t>‹#›</a:t>
            </a:fld>
            <a:endParaRPr lang="en-US" dirty="0"/>
          </a:p>
        </p:txBody>
      </p:sp>
    </p:spTree>
    <p:extLst>
      <p:ext uri="{BB962C8B-B14F-4D97-AF65-F5344CB8AC3E}">
        <p14:creationId xmlns:p14="http://schemas.microsoft.com/office/powerpoint/2010/main" val="371852474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GB"/>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7" name="Date Placeholder 3"/>
          <p:cNvSpPr>
            <a:spLocks noGrp="1"/>
          </p:cNvSpPr>
          <p:nvPr>
            <p:ph type="dt" sz="half" idx="10"/>
          </p:nvPr>
        </p:nvSpPr>
        <p:spPr/>
        <p:txBody>
          <a:bodyPr/>
          <a:lstStyle>
            <a:lvl1pPr>
              <a:defRPr/>
            </a:lvl1pPr>
          </a:lstStyle>
          <a:p>
            <a:pPr>
              <a:defRPr/>
            </a:pPr>
            <a:fld id="{C4A9785A-A6EB-4AA6-B509-09CE0AAACBF3}" type="datetimeFigureOut">
              <a:rPr lang="en-US"/>
              <a:pPr>
                <a:defRPr/>
              </a:pPr>
              <a:t>4/19/22</a:t>
            </a:fld>
            <a:endParaRPr lang="en-US" dirty="0"/>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9762B133-002E-4B16-82D2-7CBFBD569509}" type="slidenum">
              <a:rPr lang="en-US"/>
              <a:pPr>
                <a:defRPr/>
              </a:pPr>
              <a:t>‹#›</a:t>
            </a:fld>
            <a:endParaRPr lang="en-US" dirty="0"/>
          </a:p>
        </p:txBody>
      </p:sp>
    </p:spTree>
    <p:extLst>
      <p:ext uri="{BB962C8B-B14F-4D97-AF65-F5344CB8AC3E}">
        <p14:creationId xmlns:p14="http://schemas.microsoft.com/office/powerpoint/2010/main" val="115023811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26344652-DBDD-4506-97FA-0368E38DC9B4}" type="datetimeFigureOut">
              <a:rPr lang="en-US"/>
              <a:pPr>
                <a:defRPr/>
              </a:pPr>
              <a:t>4/19/22</a:t>
            </a:fld>
            <a:endParaRPr lang="en-US" dirty="0"/>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29ECAE52-C49B-4542-806F-CB165CE24BAF}" type="slidenum">
              <a:rPr lang="en-US"/>
              <a:pPr>
                <a:defRPr/>
              </a:pPr>
              <a:t>‹#›</a:t>
            </a:fld>
            <a:endParaRPr lang="en-US" dirty="0"/>
          </a:p>
        </p:txBody>
      </p:sp>
    </p:spTree>
    <p:extLst>
      <p:ext uri="{BB962C8B-B14F-4D97-AF65-F5344CB8AC3E}">
        <p14:creationId xmlns:p14="http://schemas.microsoft.com/office/powerpoint/2010/main" val="294366030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E99E13D8-2BA0-4011-BFAA-28733735D3EF}" type="datetimeFigureOut">
              <a:rPr lang="en-US"/>
              <a:pPr>
                <a:defRPr/>
              </a:pPr>
              <a:t>4/19/22</a:t>
            </a:fld>
            <a:endParaRPr lang="en-US" dirty="0"/>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BA2FC10C-A7C8-4449-BE4D-273F08E913A1}" type="slidenum">
              <a:rPr lang="en-US"/>
              <a:pPr>
                <a:defRPr/>
              </a:pPr>
              <a:t>‹#›</a:t>
            </a:fld>
            <a:endParaRPr lang="en-US" dirty="0"/>
          </a:p>
        </p:txBody>
      </p:sp>
    </p:spTree>
    <p:extLst>
      <p:ext uri="{BB962C8B-B14F-4D97-AF65-F5344CB8AC3E}">
        <p14:creationId xmlns:p14="http://schemas.microsoft.com/office/powerpoint/2010/main" val="380534778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GB"/>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a:t>Click to edit Master text styles</a:t>
            </a:r>
          </a:p>
        </p:txBody>
      </p:sp>
      <p:sp>
        <p:nvSpPr>
          <p:cNvPr id="5" name="Date Placeholder 3"/>
          <p:cNvSpPr>
            <a:spLocks noGrp="1"/>
          </p:cNvSpPr>
          <p:nvPr>
            <p:ph type="dt" sz="half" idx="10"/>
          </p:nvPr>
        </p:nvSpPr>
        <p:spPr/>
        <p:txBody>
          <a:bodyPr/>
          <a:lstStyle>
            <a:lvl1pPr>
              <a:defRPr/>
            </a:lvl1pPr>
          </a:lstStyle>
          <a:p>
            <a:pPr>
              <a:defRPr/>
            </a:pPr>
            <a:fld id="{A23229C9-4FAE-408F-9B32-76C49DFDEFEF}" type="datetimeFigureOut">
              <a:rPr lang="en-US"/>
              <a:pPr>
                <a:defRPr/>
              </a:pPr>
              <a:t>4/19/22</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3252AEAC-55AE-4CDF-83A0-DE852EAE8A99}" type="slidenum">
              <a:rPr lang="en-US"/>
              <a:pPr>
                <a:defRPr/>
              </a:pPr>
              <a:t>‹#›</a:t>
            </a:fld>
            <a:endParaRPr lang="en-US" dirty="0"/>
          </a:p>
        </p:txBody>
      </p:sp>
    </p:spTree>
    <p:extLst>
      <p:ext uri="{BB962C8B-B14F-4D97-AF65-F5344CB8AC3E}">
        <p14:creationId xmlns:p14="http://schemas.microsoft.com/office/powerpoint/2010/main" val="2360947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25F50575-A844-49E8-913D-FCF516E2678C}" type="datetimeFigureOut">
              <a:rPr lang="en-US" altLang="en-US"/>
              <a:pPr>
                <a:defRPr/>
              </a:pPr>
              <a:t>4/19/22</a:t>
            </a:fld>
            <a:endParaRPr lang="en-US" alt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58117128-820E-4735-BAC2-94B4325FB172}" type="slidenum">
              <a:rPr lang="en-US" altLang="en-US"/>
              <a:pPr>
                <a:defRPr/>
              </a:pPr>
              <a:t>‹#›</a:t>
            </a:fld>
            <a:endParaRPr lang="en-US" altLang="en-US"/>
          </a:p>
        </p:txBody>
      </p:sp>
    </p:spTree>
    <p:extLst>
      <p:ext uri="{BB962C8B-B14F-4D97-AF65-F5344CB8AC3E}">
        <p14:creationId xmlns:p14="http://schemas.microsoft.com/office/powerpoint/2010/main" val="303948975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GB"/>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a:t>Click to edit Master text styles</a:t>
            </a:r>
          </a:p>
        </p:txBody>
      </p:sp>
      <p:sp>
        <p:nvSpPr>
          <p:cNvPr id="5" name="Date Placeholder 3"/>
          <p:cNvSpPr>
            <a:spLocks noGrp="1"/>
          </p:cNvSpPr>
          <p:nvPr>
            <p:ph type="dt" sz="half" idx="10"/>
          </p:nvPr>
        </p:nvSpPr>
        <p:spPr/>
        <p:txBody>
          <a:bodyPr/>
          <a:lstStyle>
            <a:lvl1pPr>
              <a:defRPr/>
            </a:lvl1pPr>
          </a:lstStyle>
          <a:p>
            <a:pPr>
              <a:defRPr/>
            </a:pPr>
            <a:fld id="{D01220D2-A50E-4988-9081-A0C345FE55A0}" type="datetimeFigureOut">
              <a:rPr lang="en-US"/>
              <a:pPr>
                <a:defRPr/>
              </a:pPr>
              <a:t>4/19/22</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C90B486E-BC9D-40F0-B3C5-457F3493D26D}" type="slidenum">
              <a:rPr lang="en-US"/>
              <a:pPr>
                <a:defRPr/>
              </a:pPr>
              <a:t>‹#›</a:t>
            </a:fld>
            <a:endParaRPr lang="en-US" dirty="0"/>
          </a:p>
        </p:txBody>
      </p:sp>
    </p:spTree>
    <p:extLst>
      <p:ext uri="{BB962C8B-B14F-4D97-AF65-F5344CB8AC3E}">
        <p14:creationId xmlns:p14="http://schemas.microsoft.com/office/powerpoint/2010/main" val="11418250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10"/>
          </p:nvPr>
        </p:nvSpPr>
        <p:spPr/>
        <p:txBody>
          <a:bodyPr/>
          <a:lstStyle>
            <a:lvl1pPr>
              <a:defRPr/>
            </a:lvl1pPr>
          </a:lstStyle>
          <a:p>
            <a:pPr>
              <a:defRPr/>
            </a:pPr>
            <a:fld id="{96E4057F-3D90-4747-8B8C-5652B6460643}" type="datetimeFigureOut">
              <a:rPr lang="en-US"/>
              <a:pPr>
                <a:defRPr/>
              </a:pPr>
              <a:t>4/19/22</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7992E25-D586-40C8-8C1C-BBF3F8C97BDC}" type="slidenum">
              <a:rPr lang="en-US"/>
              <a:pPr>
                <a:defRPr/>
              </a:pPr>
              <a:t>‹#›</a:t>
            </a:fld>
            <a:endParaRPr lang="en-US" dirty="0"/>
          </a:p>
        </p:txBody>
      </p:sp>
    </p:spTree>
    <p:extLst>
      <p:ext uri="{BB962C8B-B14F-4D97-AF65-F5344CB8AC3E}">
        <p14:creationId xmlns:p14="http://schemas.microsoft.com/office/powerpoint/2010/main" val="70345771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GB"/>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p:cNvSpPr>
            <a:spLocks noGrp="1"/>
          </p:cNvSpPr>
          <p:nvPr>
            <p:ph type="dt" sz="half" idx="10"/>
          </p:nvPr>
        </p:nvSpPr>
        <p:spPr/>
        <p:txBody>
          <a:bodyPr/>
          <a:lstStyle>
            <a:lvl1pPr>
              <a:defRPr/>
            </a:lvl1pPr>
          </a:lstStyle>
          <a:p>
            <a:pPr>
              <a:defRPr/>
            </a:pPr>
            <a:fld id="{998C7FA7-C3C6-40A1-8A3C-5DB1D2B2213E}" type="datetimeFigureOut">
              <a:rPr lang="en-US"/>
              <a:pPr>
                <a:defRPr/>
              </a:pPr>
              <a:t>4/19/22</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4BD58E91-C604-4FFF-8BA7-D78BCF3D9592}" type="slidenum">
              <a:rPr lang="en-US"/>
              <a:pPr>
                <a:defRPr/>
              </a:pPr>
              <a:t>‹#›</a:t>
            </a:fld>
            <a:endParaRPr lang="en-US" dirty="0"/>
          </a:p>
        </p:txBody>
      </p:sp>
    </p:spTree>
    <p:extLst>
      <p:ext uri="{BB962C8B-B14F-4D97-AF65-F5344CB8AC3E}">
        <p14:creationId xmlns:p14="http://schemas.microsoft.com/office/powerpoint/2010/main" val="23380127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75260F8C-8D69-4AF6-9429-0EC923111008}" type="datetimeFigureOut">
              <a:rPr lang="en-US" altLang="en-US"/>
              <a:pPr>
                <a:defRPr/>
              </a:pPr>
              <a:t>4/19/22</a:t>
            </a:fld>
            <a:endParaRPr lang="en-US" alt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EA373D0-A74A-4FD4-A797-2AB2ED14B305}" type="slidenum">
              <a:rPr lang="en-US" altLang="en-US"/>
              <a:pPr>
                <a:defRPr/>
              </a:pPr>
              <a:t>‹#›</a:t>
            </a:fld>
            <a:endParaRPr lang="en-US" altLang="en-US"/>
          </a:p>
        </p:txBody>
      </p:sp>
    </p:spTree>
    <p:extLst>
      <p:ext uri="{BB962C8B-B14F-4D97-AF65-F5344CB8AC3E}">
        <p14:creationId xmlns:p14="http://schemas.microsoft.com/office/powerpoint/2010/main" val="403869397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3"/>
          <p:cNvSpPr>
            <a:spLocks noGrp="1"/>
          </p:cNvSpPr>
          <p:nvPr>
            <p:ph type="dt" sz="half" idx="10"/>
          </p:nvPr>
        </p:nvSpPr>
        <p:spPr/>
        <p:txBody>
          <a:bodyPr/>
          <a:lstStyle>
            <a:lvl1pPr>
              <a:defRPr/>
            </a:lvl1pPr>
          </a:lstStyle>
          <a:p>
            <a:pPr>
              <a:defRPr/>
            </a:pPr>
            <a:fld id="{DC05834D-7650-4D7D-8762-F9F0D5A4F531}" type="datetimeFigureOut">
              <a:rPr lang="en-US" altLang="en-US"/>
              <a:pPr>
                <a:defRPr/>
              </a:pPr>
              <a:t>4/19/22</a:t>
            </a:fld>
            <a:endParaRPr lang="en-US" alt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B8737F45-6798-46A3-859B-4EA996822052}" type="slidenum">
              <a:rPr lang="en-US" altLang="en-US"/>
              <a:pPr>
                <a:defRPr/>
              </a:pPr>
              <a:t>‹#›</a:t>
            </a:fld>
            <a:endParaRPr lang="en-US" altLang="en-US"/>
          </a:p>
        </p:txBody>
      </p:sp>
    </p:spTree>
    <p:extLst>
      <p:ext uri="{BB962C8B-B14F-4D97-AF65-F5344CB8AC3E}">
        <p14:creationId xmlns:p14="http://schemas.microsoft.com/office/powerpoint/2010/main" val="229290251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3"/>
          <p:cNvSpPr>
            <a:spLocks noGrp="1"/>
          </p:cNvSpPr>
          <p:nvPr>
            <p:ph type="dt" sz="half" idx="10"/>
          </p:nvPr>
        </p:nvSpPr>
        <p:spPr/>
        <p:txBody>
          <a:bodyPr/>
          <a:lstStyle>
            <a:lvl1pPr>
              <a:defRPr/>
            </a:lvl1pPr>
          </a:lstStyle>
          <a:p>
            <a:pPr>
              <a:defRPr/>
            </a:pPr>
            <a:fld id="{D10D6B14-5DD3-45DC-8AC1-2A7730B78054}" type="datetimeFigureOut">
              <a:rPr lang="en-US" altLang="en-US"/>
              <a:pPr>
                <a:defRPr/>
              </a:pPr>
              <a:t>4/19/22</a:t>
            </a:fld>
            <a:endParaRPr lang="en-US" alt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2ECA7ADE-11DD-4FAF-8B16-BAE644D99F5E}" type="slidenum">
              <a:rPr lang="en-US" altLang="en-US"/>
              <a:pPr>
                <a:defRPr/>
              </a:pPr>
              <a:t>‹#›</a:t>
            </a:fld>
            <a:endParaRPr lang="en-US" altLang="en-US"/>
          </a:p>
        </p:txBody>
      </p:sp>
    </p:spTree>
    <p:extLst>
      <p:ext uri="{BB962C8B-B14F-4D97-AF65-F5344CB8AC3E}">
        <p14:creationId xmlns:p14="http://schemas.microsoft.com/office/powerpoint/2010/main" val="738574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3"/>
          <p:cNvSpPr>
            <a:spLocks noGrp="1"/>
          </p:cNvSpPr>
          <p:nvPr>
            <p:ph type="dt" sz="half" idx="10"/>
          </p:nvPr>
        </p:nvSpPr>
        <p:spPr/>
        <p:txBody>
          <a:bodyPr/>
          <a:lstStyle>
            <a:lvl1pPr>
              <a:defRPr/>
            </a:lvl1pPr>
          </a:lstStyle>
          <a:p>
            <a:pPr>
              <a:defRPr/>
            </a:pPr>
            <a:fld id="{59044B94-1876-43A8-8071-02BA16082AEC}" type="datetimeFigureOut">
              <a:rPr lang="en-US" altLang="en-US"/>
              <a:pPr>
                <a:defRPr/>
              </a:pPr>
              <a:t>4/19/22</a:t>
            </a:fld>
            <a:endParaRPr lang="en-US" alt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A4234230-3A49-4F77-8BF8-207588E44E3B}" type="slidenum">
              <a:rPr lang="en-US" altLang="en-US"/>
              <a:pPr>
                <a:defRPr/>
              </a:pPr>
              <a:t>‹#›</a:t>
            </a:fld>
            <a:endParaRPr lang="en-US" altLang="en-US"/>
          </a:p>
        </p:txBody>
      </p:sp>
    </p:spTree>
    <p:extLst>
      <p:ext uri="{BB962C8B-B14F-4D97-AF65-F5344CB8AC3E}">
        <p14:creationId xmlns:p14="http://schemas.microsoft.com/office/powerpoint/2010/main" val="45713441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9A4BCB32-2BB7-448A-8311-DE731F40EEFC}" type="datetimeFigureOut">
              <a:rPr lang="en-US" altLang="en-US"/>
              <a:pPr>
                <a:defRPr/>
              </a:pPr>
              <a:t>4/19/22</a:t>
            </a:fld>
            <a:endParaRPr lang="en-US" alt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BA5A03AD-EC93-41B2-B962-060756313170}" type="slidenum">
              <a:rPr lang="en-US" altLang="en-US"/>
              <a:pPr>
                <a:defRPr/>
              </a:pPr>
              <a:t>‹#›</a:t>
            </a:fld>
            <a:endParaRPr lang="en-US" altLang="en-US"/>
          </a:p>
        </p:txBody>
      </p:sp>
    </p:spTree>
    <p:extLst>
      <p:ext uri="{BB962C8B-B14F-4D97-AF65-F5344CB8AC3E}">
        <p14:creationId xmlns:p14="http://schemas.microsoft.com/office/powerpoint/2010/main" val="229308494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CF437832-2C13-4A5D-9B60-09729CE76C4F}" type="datetimeFigureOut">
              <a:rPr lang="en-US" altLang="en-US"/>
              <a:pPr>
                <a:defRPr/>
              </a:pPr>
              <a:t>4/19/22</a:t>
            </a:fld>
            <a:endParaRPr lang="en-US" alt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2D3EAAFE-475E-4774-8D9C-F4691957CF85}" type="slidenum">
              <a:rPr lang="en-US" altLang="en-US"/>
              <a:pPr>
                <a:defRPr/>
              </a:pPr>
              <a:t>‹#›</a:t>
            </a:fld>
            <a:endParaRPr lang="en-US" altLang="en-US"/>
          </a:p>
        </p:txBody>
      </p:sp>
    </p:spTree>
    <p:extLst>
      <p:ext uri="{BB962C8B-B14F-4D97-AF65-F5344CB8AC3E}">
        <p14:creationId xmlns:p14="http://schemas.microsoft.com/office/powerpoint/2010/main" val="25479286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AC26CEAD-5409-4E2B-A56F-3A6F797CD309}" type="datetimeFigureOut">
              <a:rPr lang="en-US" altLang="en-US"/>
              <a:pPr>
                <a:defRPr/>
              </a:pPr>
              <a:t>4/19/22</a:t>
            </a:fld>
            <a:endParaRPr lang="en-US" alt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08AAFD77-94BB-4E4B-948C-E0AADFC0FD75}" type="slidenum">
              <a:rPr lang="en-US" altLang="en-US"/>
              <a:pPr>
                <a:defRPr/>
              </a:pPr>
              <a:t>‹#›</a:t>
            </a:fld>
            <a:endParaRPr lang="en-US" altLang="en-US"/>
          </a:p>
        </p:txBody>
      </p:sp>
    </p:spTree>
    <p:extLst>
      <p:ext uri="{BB962C8B-B14F-4D97-AF65-F5344CB8AC3E}">
        <p14:creationId xmlns:p14="http://schemas.microsoft.com/office/powerpoint/2010/main" val="360217495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wrap="square" lIns="91440" tIns="45720" rIns="91440" bIns="45720" numCol="1" anchor="ctr" anchorCtr="0" compatLnSpc="1">
            <a:prstTxWarp prst="textNoShape">
              <a:avLst/>
            </a:prstTxWarp>
          </a:bodyPr>
          <a:lstStyle>
            <a:lvl1pPr>
              <a:defRPr sz="1200">
                <a:solidFill>
                  <a:srgbClr val="898989"/>
                </a:solidFill>
              </a:defRPr>
            </a:lvl1pPr>
          </a:lstStyle>
          <a:p>
            <a:pPr>
              <a:defRPr/>
            </a:pPr>
            <a:fld id="{263EE805-4E1F-4E5B-BAF3-31AB5D4B212E}" type="datetimeFigureOut">
              <a:rPr lang="en-US" altLang="en-US"/>
              <a:pPr>
                <a:defRPr/>
              </a:pPr>
              <a:t>4/19/22</a:t>
            </a:fld>
            <a:endParaRPr lang="en-US" alt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latin typeface="Arial" charset="0"/>
                <a:ea typeface="ＭＳ Ｐゴシック" charset="0"/>
                <a:cs typeface="ＭＳ Ｐゴシック" charset="0"/>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pPr>
              <a:defRPr/>
            </a:pPr>
            <a:fld id="{73BD8BB6-B3AA-4A59-A815-1D4EAACD1460}"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83684" r:id="rId1"/>
    <p:sldLayoutId id="2147483685" r:id="rId2"/>
    <p:sldLayoutId id="2147483686" r:id="rId3"/>
    <p:sldLayoutId id="2147483687" r:id="rId4"/>
    <p:sldLayoutId id="2147483688" r:id="rId5"/>
    <p:sldLayoutId id="2147483689" r:id="rId6"/>
    <p:sldLayoutId id="2147483690" r:id="rId7"/>
    <p:sldLayoutId id="2147483691" r:id="rId8"/>
    <p:sldLayoutId id="2147483692" r:id="rId9"/>
    <p:sldLayoutId id="2147483693" r:id="rId10"/>
    <p:sldLayoutId id="2147483694" r:id="rId11"/>
  </p:sldLayoutIdLst>
  <p:txStyles>
    <p:titleStyle>
      <a:lvl1pPr algn="ctr" defTabSz="457200" rtl="0" eaLnBrk="1" fontAlgn="base" hangingPunct="1">
        <a:spcBef>
          <a:spcPct val="0"/>
        </a:spcBef>
        <a:spcAft>
          <a:spcPct val="0"/>
        </a:spcAft>
        <a:defRPr sz="4400" kern="1200">
          <a:solidFill>
            <a:schemeClr val="tx1"/>
          </a:solidFill>
          <a:latin typeface="+mj-lt"/>
          <a:ea typeface="MS PGothic" panose="020B0600070205080204" pitchFamily="34" charset="-128"/>
          <a:cs typeface="ＭＳ Ｐゴシック" charset="0"/>
        </a:defRPr>
      </a:lvl1pPr>
      <a:lvl2pPr algn="ctr" defTabSz="457200"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2pPr>
      <a:lvl3pPr algn="ctr" defTabSz="457200"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3pPr>
      <a:lvl4pPr algn="ctr" defTabSz="457200"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4pPr>
      <a:lvl5pPr algn="ctr" defTabSz="457200"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5pPr>
      <a:lvl6pPr marL="457200" algn="ctr" defTabSz="457200" rtl="0" eaLnBrk="1" fontAlgn="base" hangingPunct="1">
        <a:spcBef>
          <a:spcPct val="0"/>
        </a:spcBef>
        <a:spcAft>
          <a:spcPct val="0"/>
        </a:spcAft>
        <a:defRPr sz="4400">
          <a:solidFill>
            <a:schemeClr val="tx1"/>
          </a:solidFill>
          <a:latin typeface="Calibri" pitchFamily="34" charset="0"/>
          <a:ea typeface="ＭＳ Ｐゴシック" pitchFamily="34" charset="-128"/>
        </a:defRPr>
      </a:lvl6pPr>
      <a:lvl7pPr marL="914400" algn="ctr" defTabSz="457200" rtl="0" eaLnBrk="1" fontAlgn="base" hangingPunct="1">
        <a:spcBef>
          <a:spcPct val="0"/>
        </a:spcBef>
        <a:spcAft>
          <a:spcPct val="0"/>
        </a:spcAft>
        <a:defRPr sz="4400">
          <a:solidFill>
            <a:schemeClr val="tx1"/>
          </a:solidFill>
          <a:latin typeface="Calibri" pitchFamily="34" charset="0"/>
          <a:ea typeface="ＭＳ Ｐゴシック" pitchFamily="34" charset="-128"/>
        </a:defRPr>
      </a:lvl7pPr>
      <a:lvl8pPr marL="1371600" algn="ctr" defTabSz="457200" rtl="0" eaLnBrk="1" fontAlgn="base" hangingPunct="1">
        <a:spcBef>
          <a:spcPct val="0"/>
        </a:spcBef>
        <a:spcAft>
          <a:spcPct val="0"/>
        </a:spcAft>
        <a:defRPr sz="4400">
          <a:solidFill>
            <a:schemeClr val="tx1"/>
          </a:solidFill>
          <a:latin typeface="Calibri" pitchFamily="34" charset="0"/>
          <a:ea typeface="ＭＳ Ｐゴシック" pitchFamily="34" charset="-128"/>
        </a:defRPr>
      </a:lvl8pPr>
      <a:lvl9pPr marL="1828800" algn="ctr" defTabSz="457200" rtl="0" eaLnBrk="1" fontAlgn="base" hangingPunct="1">
        <a:spcBef>
          <a:spcPct val="0"/>
        </a:spcBef>
        <a:spcAft>
          <a:spcPct val="0"/>
        </a:spcAft>
        <a:defRPr sz="4400">
          <a:solidFill>
            <a:schemeClr val="tx1"/>
          </a:solidFill>
          <a:latin typeface="Calibri" pitchFamily="34" charset="0"/>
          <a:ea typeface="ＭＳ Ｐゴシック" pitchFamily="34" charset="-128"/>
        </a:defRPr>
      </a:lvl9pPr>
    </p:titleStyle>
    <p:bodyStyle>
      <a:lvl1pPr marL="342900" indent="-342900" algn="l" defTabSz="457200" rtl="0" eaLnBrk="1" fontAlgn="base" hangingPunct="1">
        <a:spcBef>
          <a:spcPct val="20000"/>
        </a:spcBef>
        <a:spcAft>
          <a:spcPct val="0"/>
        </a:spcAft>
        <a:buFont typeface="Arial" panose="020B0604020202020204" pitchFamily="34" charset="0"/>
        <a:buChar char="•"/>
        <a:defRPr sz="3200" kern="1200">
          <a:solidFill>
            <a:schemeClr val="tx1"/>
          </a:solidFill>
          <a:latin typeface="+mn-lt"/>
          <a:ea typeface="MS PGothic" panose="020B0600070205080204" pitchFamily="34" charset="-128"/>
          <a:cs typeface="ＭＳ Ｐゴシック" charset="0"/>
        </a:defRPr>
      </a:lvl1pPr>
      <a:lvl2pPr marL="742950" indent="-285750" algn="l" defTabSz="457200" rtl="0" eaLnBrk="1" fontAlgn="base" hangingPunct="1">
        <a:spcBef>
          <a:spcPct val="20000"/>
        </a:spcBef>
        <a:spcAft>
          <a:spcPct val="0"/>
        </a:spcAft>
        <a:buFont typeface="Arial" panose="020B0604020202020204" pitchFamily="34" charset="0"/>
        <a:buChar char="–"/>
        <a:defRPr sz="2800" kern="1200">
          <a:solidFill>
            <a:schemeClr val="tx1"/>
          </a:solidFill>
          <a:latin typeface="+mn-lt"/>
          <a:ea typeface="MS PGothic" panose="020B0600070205080204" pitchFamily="34" charset="-128"/>
          <a:cs typeface="+mn-cs"/>
        </a:defRPr>
      </a:lvl2pPr>
      <a:lvl3pPr marL="1143000" indent="-228600" algn="l" defTabSz="457200" rtl="0" eaLnBrk="1" fontAlgn="base" hangingPunct="1">
        <a:spcBef>
          <a:spcPct val="20000"/>
        </a:spcBef>
        <a:spcAft>
          <a:spcPct val="0"/>
        </a:spcAft>
        <a:buFont typeface="Arial" panose="020B0604020202020204" pitchFamily="34" charset="0"/>
        <a:buChar char="•"/>
        <a:defRPr sz="2400" kern="1200">
          <a:solidFill>
            <a:schemeClr val="tx1"/>
          </a:solidFill>
          <a:latin typeface="+mn-lt"/>
          <a:ea typeface="MS PGothic" panose="020B0600070205080204" pitchFamily="34" charset="-128"/>
          <a:cs typeface="+mn-cs"/>
        </a:defRPr>
      </a:lvl3pPr>
      <a:lvl4pPr marL="1600200" indent="-228600" algn="l" defTabSz="457200"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4pPr>
      <a:lvl5pPr marL="2057400" indent="-228600" algn="l" defTabSz="457200"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GB" altLang="en-US"/>
              <a:t>Click to edit Master title style</a:t>
            </a:r>
            <a:endParaRPr lang="en-US" altLang="en-US"/>
          </a:p>
        </p:txBody>
      </p:sp>
      <p:sp>
        <p:nvSpPr>
          <p:cNvPr id="2051"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GB" altLang="en-US"/>
              <a:t>Click to edit Master text styles</a:t>
            </a:r>
          </a:p>
          <a:p>
            <a:pPr lvl="1"/>
            <a:r>
              <a:rPr lang="en-GB" altLang="en-US"/>
              <a:t>Second level</a:t>
            </a:r>
          </a:p>
          <a:p>
            <a:pPr lvl="2"/>
            <a:r>
              <a:rPr lang="en-GB" altLang="en-US"/>
              <a:t>Third level</a:t>
            </a:r>
          </a:p>
          <a:p>
            <a:pPr lvl="3"/>
            <a:r>
              <a:rPr lang="en-GB" altLang="en-US"/>
              <a:t>Fourth level</a:t>
            </a:r>
          </a:p>
          <a:p>
            <a:pPr lvl="4"/>
            <a:r>
              <a:rPr lang="en-GB" altLang="en-US"/>
              <a:t>Fifth level</a:t>
            </a:r>
            <a:endParaRPr lang="en-US" alt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a:defRPr/>
            </a:pPr>
            <a:fld id="{A861CC0A-873E-4F21-870F-72CC69F3FAC4}" type="datetimeFigureOut">
              <a:rPr lang="en-US"/>
              <a:pPr>
                <a:defRPr/>
              </a:pPr>
              <a:t>4/19/22</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a:defRPr/>
            </a:pPr>
            <a:fld id="{8A8B2772-313A-4164-9F57-E17E11A7730D}"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3695" r:id="rId1"/>
    <p:sldLayoutId id="2147483696" r:id="rId2"/>
    <p:sldLayoutId id="2147483697" r:id="rId3"/>
    <p:sldLayoutId id="2147483698" r:id="rId4"/>
    <p:sldLayoutId id="2147483699" r:id="rId5"/>
    <p:sldLayoutId id="2147483700" r:id="rId6"/>
    <p:sldLayoutId id="2147483701" r:id="rId7"/>
    <p:sldLayoutId id="2147483702" r:id="rId8"/>
    <p:sldLayoutId id="2147483703" r:id="rId9"/>
    <p:sldLayoutId id="2147483704" r:id="rId10"/>
    <p:sldLayoutId id="2147483705" r:id="rId11"/>
  </p:sldLayoutIdLst>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Calibri" panose="020F0502020204030204" pitchFamily="34" charset="0"/>
        </a:defRPr>
      </a:lvl2pPr>
      <a:lvl3pPr algn="ctr" defTabSz="457200" rtl="0" eaLnBrk="0" fontAlgn="base" hangingPunct="0">
        <a:spcBef>
          <a:spcPct val="0"/>
        </a:spcBef>
        <a:spcAft>
          <a:spcPct val="0"/>
        </a:spcAft>
        <a:defRPr sz="4400">
          <a:solidFill>
            <a:schemeClr val="tx1"/>
          </a:solidFill>
          <a:latin typeface="Calibri" panose="020F0502020204030204" pitchFamily="34" charset="0"/>
        </a:defRPr>
      </a:lvl3pPr>
      <a:lvl4pPr algn="ctr" defTabSz="457200" rtl="0" eaLnBrk="0" fontAlgn="base" hangingPunct="0">
        <a:spcBef>
          <a:spcPct val="0"/>
        </a:spcBef>
        <a:spcAft>
          <a:spcPct val="0"/>
        </a:spcAft>
        <a:defRPr sz="4400">
          <a:solidFill>
            <a:schemeClr val="tx1"/>
          </a:solidFill>
          <a:latin typeface="Calibri" panose="020F0502020204030204" pitchFamily="34" charset="0"/>
        </a:defRPr>
      </a:lvl4pPr>
      <a:lvl5pPr algn="ctr" defTabSz="457200" rtl="0" eaLnBrk="0" fontAlgn="base" hangingPunct="0">
        <a:spcBef>
          <a:spcPct val="0"/>
        </a:spcBef>
        <a:spcAft>
          <a:spcPct val="0"/>
        </a:spcAft>
        <a:defRPr sz="4400">
          <a:solidFill>
            <a:schemeClr val="tx1"/>
          </a:solidFill>
          <a:latin typeface="Calibri" panose="020F0502020204030204" pitchFamily="34" charset="0"/>
        </a:defRPr>
      </a:lvl5pPr>
      <a:lvl6pPr marL="457200" algn="ctr" defTabSz="457200" rtl="0" fontAlgn="base">
        <a:spcBef>
          <a:spcPct val="0"/>
        </a:spcBef>
        <a:spcAft>
          <a:spcPct val="0"/>
        </a:spcAft>
        <a:defRPr sz="4400">
          <a:solidFill>
            <a:schemeClr val="tx1"/>
          </a:solidFill>
          <a:latin typeface="Calibri" panose="020F0502020204030204" pitchFamily="34" charset="0"/>
        </a:defRPr>
      </a:lvl6pPr>
      <a:lvl7pPr marL="914400" algn="ctr" defTabSz="457200" rtl="0" fontAlgn="base">
        <a:spcBef>
          <a:spcPct val="0"/>
        </a:spcBef>
        <a:spcAft>
          <a:spcPct val="0"/>
        </a:spcAft>
        <a:defRPr sz="4400">
          <a:solidFill>
            <a:schemeClr val="tx1"/>
          </a:solidFill>
          <a:latin typeface="Calibri" panose="020F0502020204030204" pitchFamily="34" charset="0"/>
        </a:defRPr>
      </a:lvl7pPr>
      <a:lvl8pPr marL="1371600" algn="ctr" defTabSz="457200" rtl="0" fontAlgn="base">
        <a:spcBef>
          <a:spcPct val="0"/>
        </a:spcBef>
        <a:spcAft>
          <a:spcPct val="0"/>
        </a:spcAft>
        <a:defRPr sz="4400">
          <a:solidFill>
            <a:schemeClr val="tx1"/>
          </a:solidFill>
          <a:latin typeface="Calibri" panose="020F0502020204030204" pitchFamily="34" charset="0"/>
        </a:defRPr>
      </a:lvl8pPr>
      <a:lvl9pPr marL="1828800" algn="ctr" defTabSz="457200"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10.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0.xml"/><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1.xml"/><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2.xml"/><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3.xml"/><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4.xml"/><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5.xml"/><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6.xml"/><Relationship Id="rId1" Type="http://schemas.openxmlformats.org/officeDocument/2006/relationships/slideLayout" Target="../slideLayouts/slideLayout13.xml"/></Relationships>
</file>

<file path=ppt/slides/_rels/slide1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7.xml"/><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8.xml"/><Relationship Id="rId1" Type="http://schemas.openxmlformats.org/officeDocument/2006/relationships/slideLayout" Target="../slideLayouts/slideLayout13.xml"/></Relationships>
</file>

<file path=ppt/slides/_rels/slide1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9.xml"/><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0.xml"/><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1.xml"/><Relationship Id="rId1" Type="http://schemas.openxmlformats.org/officeDocument/2006/relationships/slideLayout" Target="../slideLayouts/slideLayout13.xml"/></Relationships>
</file>

<file path=ppt/slides/_rels/slide2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2.xml"/><Relationship Id="rId1" Type="http://schemas.openxmlformats.org/officeDocument/2006/relationships/slideLayout" Target="../slideLayouts/slideLayout13.xml"/></Relationships>
</file>

<file path=ppt/slides/_rels/slide2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3.xml"/><Relationship Id="rId1" Type="http://schemas.openxmlformats.org/officeDocument/2006/relationships/slideLayout" Target="../slideLayouts/slideLayout13.xml"/></Relationships>
</file>

<file path=ppt/slides/_rels/slide2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4.xml"/><Relationship Id="rId1" Type="http://schemas.openxmlformats.org/officeDocument/2006/relationships/slideLayout" Target="../slideLayouts/slideLayout13.xml"/></Relationships>
</file>

<file path=ppt/slides/_rels/slide2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5.xml"/><Relationship Id="rId1" Type="http://schemas.openxmlformats.org/officeDocument/2006/relationships/slideLayout" Target="../slideLayouts/slideLayout13.xml"/></Relationships>
</file>

<file path=ppt/slides/_rels/slide2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6.xml"/><Relationship Id="rId1" Type="http://schemas.openxmlformats.org/officeDocument/2006/relationships/slideLayout" Target="../slideLayouts/slideLayout13.xml"/></Relationships>
</file>

<file path=ppt/slides/_rels/slide2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7.xml"/><Relationship Id="rId1" Type="http://schemas.openxmlformats.org/officeDocument/2006/relationships/slideLayout" Target="../slideLayouts/slideLayout13.xml"/></Relationships>
</file>

<file path=ppt/slides/_rels/slide2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8.xml"/><Relationship Id="rId1" Type="http://schemas.openxmlformats.org/officeDocument/2006/relationships/slideLayout" Target="../slideLayouts/slideLayout13.xml"/></Relationships>
</file>

<file path=ppt/slides/_rels/slide2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9.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3" Type="http://schemas.openxmlformats.org/officeDocument/2006/relationships/hyperlink" Target="https://www.anewdirection.org.uk/programmes/we-belong" TargetMode="External"/><Relationship Id="rId2" Type="http://schemas.openxmlformats.org/officeDocument/2006/relationships/notesSlide" Target="../notesSlides/notesSlide3.xml"/><Relationship Id="rId1" Type="http://schemas.openxmlformats.org/officeDocument/2006/relationships/slideLayout" Target="../slideLayouts/slideLayout13.xml"/><Relationship Id="rId5" Type="http://schemas.openxmlformats.org/officeDocument/2006/relationships/image" Target="../media/image2.png"/><Relationship Id="rId4" Type="http://schemas.openxmlformats.org/officeDocument/2006/relationships/hyperlink" Target="mailto:laura.fuller@anewdirection.org.uk" TargetMode="External"/></Relationships>
</file>

<file path=ppt/slides/_rels/slide30.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0.xml"/><Relationship Id="rId1" Type="http://schemas.openxmlformats.org/officeDocument/2006/relationships/slideLayout" Target="../slideLayouts/slideLayout13.xml"/></Relationships>
</file>

<file path=ppt/slides/_rels/slide3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1.xml"/><Relationship Id="rId1" Type="http://schemas.openxmlformats.org/officeDocument/2006/relationships/slideLayout" Target="../slideLayouts/slideLayout13.xml"/></Relationships>
</file>

<file path=ppt/slides/_rels/slide3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2.xml"/><Relationship Id="rId1" Type="http://schemas.openxmlformats.org/officeDocument/2006/relationships/slideLayout" Target="../slideLayouts/slideLayout13.xml"/></Relationships>
</file>

<file path=ppt/slides/_rels/slide33.xml.rels><?xml version="1.0" encoding="UTF-8" standalone="yes"?>
<Relationships xmlns="http://schemas.openxmlformats.org/package/2006/relationships"><Relationship Id="rId3" Type="http://schemas.openxmlformats.org/officeDocument/2006/relationships/hyperlink" Target="https://photovoice.org/wp-content/uploads/2019/04/Ethical-Statement.pdf" TargetMode="External"/><Relationship Id="rId7" Type="http://schemas.openxmlformats.org/officeDocument/2006/relationships/image" Target="../media/image2.png"/><Relationship Id="rId2" Type="http://schemas.openxmlformats.org/officeDocument/2006/relationships/notesSlide" Target="../notesSlides/notesSlide33.xml"/><Relationship Id="rId1" Type="http://schemas.openxmlformats.org/officeDocument/2006/relationships/slideLayout" Target="../slideLayouts/slideLayout13.xml"/><Relationship Id="rId6" Type="http://schemas.openxmlformats.org/officeDocument/2006/relationships/hyperlink" Target="https://carecreatives.uk/" TargetMode="External"/><Relationship Id="rId5" Type="http://schemas.openxmlformats.org/officeDocument/2006/relationships/hyperlink" Target="https://www.whocaresscotland.org/who-we-are/media-centre/press-releases/being-the-light/" TargetMode="External"/><Relationship Id="rId4" Type="http://schemas.openxmlformats.org/officeDocument/2006/relationships/hyperlink" Target="https://www.creativescotland.com/what-we-do/major-projects/creative-learning-and-young-people/artworks-scotland/is-this-the-best-it-can-be" TargetMode="External"/></Relationships>
</file>

<file path=ppt/slides/_rels/slide3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4.xml"/><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3" Type="http://schemas.openxmlformats.org/officeDocument/2006/relationships/hyperlink" Target="https://www.elementproject.org/" TargetMode="External"/><Relationship Id="rId2" Type="http://schemas.openxmlformats.org/officeDocument/2006/relationships/notesSlide" Target="../notesSlides/notesSlide4.xml"/><Relationship Id="rId1" Type="http://schemas.openxmlformats.org/officeDocument/2006/relationships/slideLayout" Target="../slideLayouts/slideLayout13.xml"/><Relationship Id="rId5" Type="http://schemas.openxmlformats.org/officeDocument/2006/relationships/image" Target="../media/image2.png"/><Relationship Id="rId4" Type="http://schemas.openxmlformats.org/officeDocument/2006/relationships/hyperlink" Target="https://www.articulatehub.com/" TargetMode="External"/></Relationships>
</file>

<file path=ppt/slides/_rels/slide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xml"/><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xml"/><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8.xml"/><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9.xml"/><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92D050"/>
        </a:solidFill>
        <a:effectLst/>
      </p:bgPr>
    </p:bg>
    <p:spTree>
      <p:nvGrpSpPr>
        <p:cNvPr id="1" name=""/>
        <p:cNvGrpSpPr/>
        <p:nvPr/>
      </p:nvGrpSpPr>
      <p:grpSpPr>
        <a:xfrm>
          <a:off x="0" y="0"/>
          <a:ext cx="0" cy="0"/>
          <a:chOff x="0" y="0"/>
          <a:chExt cx="0" cy="0"/>
        </a:xfrm>
      </p:grpSpPr>
      <p:sp>
        <p:nvSpPr>
          <p:cNvPr id="5122" name="Rectangle 6"/>
          <p:cNvSpPr>
            <a:spLocks noChangeArrowheads="1"/>
          </p:cNvSpPr>
          <p:nvPr/>
        </p:nvSpPr>
        <p:spPr bwMode="auto">
          <a:xfrm>
            <a:off x="1136650" y="273050"/>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3" name="Rectangle 10"/>
          <p:cNvSpPr>
            <a:spLocks noChangeArrowheads="1"/>
          </p:cNvSpPr>
          <p:nvPr/>
        </p:nvSpPr>
        <p:spPr bwMode="auto">
          <a:xfrm>
            <a:off x="611560" y="5229200"/>
            <a:ext cx="3763144" cy="45719"/>
          </a:xfrm>
          <a:prstGeom prst="rect">
            <a:avLst/>
          </a:prstGeom>
          <a:solidFill>
            <a:schemeClr val="bg1"/>
          </a:solidFill>
          <a:ln>
            <a:noFill/>
          </a:ln>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8" name="Text Box 16"/>
          <p:cNvSpPr txBox="1">
            <a:spLocks noChangeArrowheads="1"/>
          </p:cNvSpPr>
          <p:nvPr/>
        </p:nvSpPr>
        <p:spPr bwMode="auto">
          <a:xfrm>
            <a:off x="611560" y="5445224"/>
            <a:ext cx="4893368" cy="403225"/>
          </a:xfrm>
          <a:prstGeom prst="rect">
            <a:avLst/>
          </a:prstGeom>
          <a:noFill/>
          <a:ln>
            <a:noFill/>
          </a:ln>
        </p:spPr>
        <p:txBody>
          <a:bodyPr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r>
              <a:rPr lang="en-GB" altLang="en-US" sz="1800" b="1" dirty="0">
                <a:solidFill>
                  <a:schemeClr val="bg1"/>
                </a:solidFill>
                <a:latin typeface="GT Eesti Text Bold" pitchFamily="2" charset="77"/>
              </a:rPr>
              <a:t>SUMMARY</a:t>
            </a:r>
          </a:p>
          <a:p>
            <a:pPr eaLnBrk="1" hangingPunct="1">
              <a:spcBef>
                <a:spcPct val="0"/>
              </a:spcBef>
              <a:buFontTx/>
              <a:buNone/>
            </a:pPr>
            <a:r>
              <a:rPr lang="en-GB" altLang="en-US" sz="2400" dirty="0">
                <a:solidFill>
                  <a:schemeClr val="bg1"/>
                </a:solidFill>
                <a:latin typeface="GT Eesti Text Book" panose="00000400000000000000" pitchFamily="2" charset="0"/>
              </a:rPr>
              <a:t>Research findings, 2021</a:t>
            </a:r>
          </a:p>
        </p:txBody>
      </p:sp>
      <p:sp>
        <p:nvSpPr>
          <p:cNvPr id="2" name="TextBox 1">
            <a:extLst>
              <a:ext uri="{FF2B5EF4-FFF2-40B4-BE49-F238E27FC236}">
                <a16:creationId xmlns:a16="http://schemas.microsoft.com/office/drawing/2014/main" id="{E98566D5-9A0A-27A6-9DAD-D5E769924F16}"/>
              </a:ext>
            </a:extLst>
          </p:cNvPr>
          <p:cNvSpPr txBox="1"/>
          <p:nvPr/>
        </p:nvSpPr>
        <p:spPr>
          <a:xfrm>
            <a:off x="611560" y="1271565"/>
            <a:ext cx="6192688" cy="3416320"/>
          </a:xfrm>
          <a:prstGeom prst="rect">
            <a:avLst/>
          </a:prstGeom>
          <a:noFill/>
        </p:spPr>
        <p:txBody>
          <a:bodyPr wrap="square" rtlCol="0">
            <a:spAutoFit/>
          </a:bodyPr>
          <a:lstStyle/>
          <a:p>
            <a:r>
              <a:rPr lang="en-GB" sz="5400" dirty="0">
                <a:solidFill>
                  <a:srgbClr val="FFFFFF"/>
                </a:solidFill>
                <a:latin typeface="GT Eesti Display UltraBold" panose="00000A00000000000000" pitchFamily="2" charset="0"/>
                <a:ea typeface="Calibri" panose="020F0502020204030204" pitchFamily="34" charset="0"/>
                <a:cs typeface="Times New Roman" panose="02020603050405020304" pitchFamily="18" charset="0"/>
              </a:rPr>
              <a:t>Work with and for care experienced children and young people</a:t>
            </a:r>
            <a:endParaRPr lang="en-GB" sz="5400" dirty="0">
              <a:latin typeface="Calibri" panose="020F0502020204030204" pitchFamily="34" charset="0"/>
              <a:ea typeface="Calibri" panose="020F0502020204030204" pitchFamily="34" charset="0"/>
              <a:cs typeface="Times New Roman" panose="02020603050405020304" pitchFamily="18" charset="0"/>
            </a:endParaRPr>
          </a:p>
        </p:txBody>
      </p:sp>
      <p:pic>
        <p:nvPicPr>
          <p:cNvPr id="6" name="Picture 5" descr="Logo&#10;&#10;Description automatically generated">
            <a:extLst>
              <a:ext uri="{FF2B5EF4-FFF2-40B4-BE49-F238E27FC236}">
                <a16:creationId xmlns:a16="http://schemas.microsoft.com/office/drawing/2014/main" id="{E21F94D0-C720-3F38-8AFB-798650CEC39E}"/>
              </a:ext>
            </a:extLst>
          </p:cNvPr>
          <p:cNvPicPr>
            <a:picLocks noChangeAspect="1"/>
          </p:cNvPicPr>
          <p:nvPr/>
        </p:nvPicPr>
        <p:blipFill>
          <a:blip r:embed="rId3"/>
          <a:stretch>
            <a:fillRect/>
          </a:stretch>
        </p:blipFill>
        <p:spPr>
          <a:xfrm>
            <a:off x="7089921" y="82178"/>
            <a:ext cx="1834858" cy="1296144"/>
          </a:xfrm>
          <a:prstGeom prst="rect">
            <a:avLst/>
          </a:prstGeom>
        </p:spPr>
      </p:pic>
    </p:spTree>
    <p:extLst>
      <p:ext uri="{BB962C8B-B14F-4D97-AF65-F5344CB8AC3E}">
        <p14:creationId xmlns:p14="http://schemas.microsoft.com/office/powerpoint/2010/main" val="82133607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899592" y="1313196"/>
            <a:ext cx="7344816" cy="4832092"/>
          </a:xfrm>
          <a:prstGeom prst="rect">
            <a:avLst/>
          </a:prstGeom>
          <a:noFill/>
        </p:spPr>
        <p:txBody>
          <a:bodyPr wrap="square" rtlCol="0">
            <a:spAutoFit/>
          </a:bodyPr>
          <a:lstStyle/>
          <a:p>
            <a:r>
              <a:rPr lang="en-GB" sz="1800" b="1" dirty="0">
                <a:latin typeface="GT Eesti Text Bold" pitchFamily="2" charset="77"/>
              </a:rPr>
              <a:t>Care Leaver Covenant </a:t>
            </a:r>
          </a:p>
          <a:p>
            <a:endParaRPr lang="en-GB" sz="20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Introduced 2018</a:t>
            </a:r>
          </a:p>
          <a:p>
            <a:pPr marL="285750" indent="-285750">
              <a:buFont typeface="Arial" panose="020B0604020202020204" pitchFamily="34" charset="0"/>
              <a:buChar char="•"/>
            </a:pPr>
            <a:r>
              <a:rPr lang="en-GB" sz="1800" dirty="0">
                <a:latin typeface="GT Eesti Text Book" panose="00000400000000000000" pitchFamily="2" charset="0"/>
              </a:rPr>
              <a:t>Opens out responsibility from the state to society at large</a:t>
            </a:r>
          </a:p>
          <a:p>
            <a:pPr marL="285750" indent="-285750">
              <a:buFont typeface="Arial" panose="020B0604020202020204" pitchFamily="34" charset="0"/>
              <a:buChar char="•"/>
            </a:pPr>
            <a:r>
              <a:rPr lang="en-GB" sz="1800" dirty="0">
                <a:latin typeface="GT Eesti Text Book" panose="00000400000000000000" pitchFamily="2" charset="0"/>
              </a:rPr>
              <a:t>Aims to encourage organisations outside of statutory remit to sign pledge of support that acknowledges the barriers faced by many care leavers and offers opportunities for them within the organisation</a:t>
            </a:r>
          </a:p>
          <a:p>
            <a:pPr marL="285750" indent="-285750">
              <a:buFont typeface="Arial" panose="020B0604020202020204" pitchFamily="34" charset="0"/>
              <a:buChar char="•"/>
            </a:pPr>
            <a:r>
              <a:rPr lang="en-GB" sz="1800" dirty="0">
                <a:latin typeface="GT Eesti Text Book" panose="00000400000000000000" pitchFamily="2" charset="0"/>
              </a:rPr>
              <a:t>Organisations offer specific opportunities for care leavers</a:t>
            </a:r>
          </a:p>
          <a:p>
            <a:pPr marL="285750" indent="-285750">
              <a:buFont typeface="Arial" panose="020B0604020202020204" pitchFamily="34" charset="0"/>
              <a:buChar char="•"/>
            </a:pPr>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Cultural organisations in London that have signed Care Leaver Covenant (as at May 2021):</a:t>
            </a:r>
          </a:p>
          <a:p>
            <a:pPr marL="742950" lvl="1" indent="-285750">
              <a:buFont typeface="Arial" panose="020B0604020202020204" pitchFamily="34" charset="0"/>
              <a:buChar char="•"/>
            </a:pPr>
            <a:r>
              <a:rPr lang="en-GB" sz="1800" dirty="0">
                <a:latin typeface="GT Eesti Text Book" panose="00000400000000000000" pitchFamily="2" charset="0"/>
              </a:rPr>
              <a:t>RADA</a:t>
            </a:r>
          </a:p>
          <a:p>
            <a:pPr marL="742950" lvl="1" indent="-285750">
              <a:buFont typeface="Arial" panose="020B0604020202020204" pitchFamily="34" charset="0"/>
              <a:buChar char="•"/>
            </a:pPr>
            <a:r>
              <a:rPr lang="en-GB" sz="1800" dirty="0">
                <a:latin typeface="GT Eesti Text Book" panose="00000400000000000000" pitchFamily="2" charset="0"/>
              </a:rPr>
              <a:t>ITV</a:t>
            </a:r>
          </a:p>
          <a:p>
            <a:pPr marL="742950" lvl="1" indent="-285750">
              <a:buFont typeface="Arial" panose="020B0604020202020204" pitchFamily="34" charset="0"/>
              <a:buChar char="•"/>
            </a:pPr>
            <a:r>
              <a:rPr lang="en-GB" sz="1800" dirty="0">
                <a:latin typeface="GT Eesti Text Book" panose="00000400000000000000" pitchFamily="2" charset="0"/>
              </a:rPr>
              <a:t>The Roundhouse</a:t>
            </a:r>
          </a:p>
          <a:p>
            <a:pPr marL="742950" lvl="1" indent="-285750">
              <a:buFont typeface="Arial" panose="020B0604020202020204" pitchFamily="34" charset="0"/>
              <a:buChar char="•"/>
            </a:pPr>
            <a:r>
              <a:rPr lang="en-GB" sz="1800" dirty="0">
                <a:latin typeface="GT Eesti Text Book" panose="00000400000000000000" pitchFamily="2" charset="0"/>
              </a:rPr>
              <a:t>The Old Vic</a:t>
            </a:r>
          </a:p>
          <a:p>
            <a:pPr marL="742950" lvl="1" indent="-285750">
              <a:buFont typeface="Arial" panose="020B0604020202020204" pitchFamily="34" charset="0"/>
              <a:buChar char="•"/>
            </a:pPr>
            <a:endParaRPr lang="en-GB" sz="20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3" name="Text Box 2">
            <a:extLst>
              <a:ext uri="{FF2B5EF4-FFF2-40B4-BE49-F238E27FC236}">
                <a16:creationId xmlns:a16="http://schemas.microsoft.com/office/drawing/2014/main" id="{3A2DDBA4-1B5F-4059-B109-4E890473E2EA}"/>
              </a:ext>
            </a:extLst>
          </p:cNvPr>
          <p:cNvSpPr txBox="1">
            <a:spLocks noChangeArrowheads="1"/>
          </p:cNvSpPr>
          <p:nvPr/>
        </p:nvSpPr>
        <p:spPr bwMode="auto">
          <a:xfrm>
            <a:off x="614736" y="645861"/>
            <a:ext cx="2607889"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Literature review</a:t>
            </a:r>
          </a:p>
        </p:txBody>
      </p:sp>
    </p:spTree>
    <p:extLst>
      <p:ext uri="{BB962C8B-B14F-4D97-AF65-F5344CB8AC3E}">
        <p14:creationId xmlns:p14="http://schemas.microsoft.com/office/powerpoint/2010/main" val="11217228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899592" y="1307301"/>
            <a:ext cx="7344816" cy="4524315"/>
          </a:xfrm>
          <a:prstGeom prst="rect">
            <a:avLst/>
          </a:prstGeom>
          <a:noFill/>
        </p:spPr>
        <p:txBody>
          <a:bodyPr wrap="square" rtlCol="0">
            <a:spAutoFit/>
          </a:bodyPr>
          <a:lstStyle/>
          <a:p>
            <a:r>
              <a:rPr lang="en-GB" sz="1800" b="1" dirty="0">
                <a:latin typeface="GT Eesti Text Bold" pitchFamily="2" charset="77"/>
              </a:rPr>
              <a:t>Systemic Challenges  </a:t>
            </a:r>
          </a:p>
          <a:p>
            <a:endParaRPr lang="en-GB" sz="1800" dirty="0">
              <a:latin typeface="GT Eesti Text Book" panose="00000400000000000000" pitchFamily="2" charset="0"/>
            </a:endParaRPr>
          </a:p>
          <a:p>
            <a:r>
              <a:rPr lang="en-GB" sz="1800" dirty="0">
                <a:latin typeface="GT Eesti Text Book" panose="00000400000000000000" pitchFamily="2" charset="0"/>
              </a:rPr>
              <a:t>Age of receipt of statutory support increased from 18 to 25, but:</a:t>
            </a:r>
          </a:p>
          <a:p>
            <a:pPr marL="285750" indent="-285750">
              <a:buFont typeface="Arial" panose="020B0604020202020204" pitchFamily="34" charset="0"/>
              <a:buChar char="•"/>
            </a:pPr>
            <a:r>
              <a:rPr lang="en-GB" sz="1800" dirty="0">
                <a:latin typeface="GT Eesti Text Book" panose="00000400000000000000" pitchFamily="2" charset="0"/>
              </a:rPr>
              <a:t>Significant cuts to generalised youth services AND specialised leaving care services</a:t>
            </a:r>
          </a:p>
          <a:p>
            <a:pPr marL="285750" indent="-285750">
              <a:buFont typeface="Arial" panose="020B0604020202020204" pitchFamily="34" charset="0"/>
              <a:buChar char="•"/>
            </a:pPr>
            <a:r>
              <a:rPr lang="en-GB" sz="1800" dirty="0">
                <a:latin typeface="GT Eesti Text Book" panose="00000400000000000000" pitchFamily="2" charset="0"/>
              </a:rPr>
              <a:t>Not all LAs may have told care leavers about right to support up to age 25 due to lack of resources</a:t>
            </a:r>
          </a:p>
          <a:p>
            <a:pPr marL="285750" indent="-285750">
              <a:buFont typeface="Arial" panose="020B0604020202020204" pitchFamily="34" charset="0"/>
              <a:buChar char="•"/>
            </a:pPr>
            <a:r>
              <a:rPr lang="en-GB" sz="1800" dirty="0">
                <a:latin typeface="GT Eesti Text Book" panose="00000400000000000000" pitchFamily="2" charset="0"/>
              </a:rPr>
              <a:t>In 2019, Government rejected recommendation from the Ed Select Cttee that all children in care should undergo a mental health assessment to assess and address their needs</a:t>
            </a:r>
          </a:p>
          <a:p>
            <a:pPr marL="285750" indent="-285750">
              <a:buFont typeface="Arial" panose="020B0604020202020204" pitchFamily="34" charset="0"/>
              <a:buChar char="•"/>
            </a:pPr>
            <a:r>
              <a:rPr lang="en-GB" sz="1800" dirty="0">
                <a:latin typeface="GT Eesti Text Book" panose="00000400000000000000" pitchFamily="2" charset="0"/>
              </a:rPr>
              <a:t>Cuts to other services </a:t>
            </a:r>
            <a:r>
              <a:rPr lang="en-GB" sz="1800" dirty="0" err="1">
                <a:latin typeface="GT Eesti Text Book" panose="00000400000000000000" pitchFamily="2" charset="0"/>
              </a:rPr>
              <a:t>eg</a:t>
            </a:r>
            <a:r>
              <a:rPr lang="en-GB" sz="1800" dirty="0">
                <a:latin typeface="GT Eesti Text Book" panose="00000400000000000000" pitchFamily="2" charset="0"/>
              </a:rPr>
              <a:t> youth clubs</a:t>
            </a:r>
          </a:p>
          <a:p>
            <a:pPr marL="285750" indent="-285750">
              <a:buFont typeface="Arial" panose="020B0604020202020204" pitchFamily="34" charset="0"/>
              <a:buChar char="•"/>
            </a:pPr>
            <a:r>
              <a:rPr lang="en-GB" sz="1800" dirty="0">
                <a:latin typeface="GT Eesti Text Book" panose="00000400000000000000" pitchFamily="2" charset="0"/>
              </a:rPr>
              <a:t>Pathway Plans are generalised, not specific, and may not be helpful</a:t>
            </a:r>
          </a:p>
          <a:p>
            <a:pPr marL="285750" indent="-285750">
              <a:buFont typeface="Wingdings" panose="05000000000000000000" pitchFamily="2" charset="2"/>
              <a:buChar char="à"/>
            </a:pPr>
            <a:r>
              <a:rPr lang="en-GB" sz="1800" dirty="0">
                <a:latin typeface="GT Eesti Text Book" panose="00000400000000000000" pitchFamily="2" charset="0"/>
                <a:sym typeface="Wingdings" panose="05000000000000000000" pitchFamily="2" charset="2"/>
              </a:rPr>
              <a:t>Discrepancy between young people’s voices and systemic protocols</a:t>
            </a:r>
          </a:p>
          <a:p>
            <a:pPr marL="285750" indent="-285750">
              <a:buFont typeface="Wingdings" panose="05000000000000000000" pitchFamily="2" charset="2"/>
              <a:buChar char="à"/>
            </a:pPr>
            <a:endParaRPr lang="en-GB" sz="1800" dirty="0">
              <a:latin typeface="GT Eesti Text Book" panose="00000400000000000000" pitchFamily="2" charset="0"/>
              <a:sym typeface="Wingdings" panose="05000000000000000000" pitchFamily="2" charset="2"/>
            </a:endParaRPr>
          </a:p>
          <a:p>
            <a:r>
              <a:rPr lang="en-GB" sz="1800" b="1" dirty="0">
                <a:latin typeface="GT Eesti Text Book" panose="00000400000000000000" pitchFamily="2" charset="0"/>
                <a:sym typeface="Wingdings" panose="05000000000000000000" pitchFamily="2" charset="2"/>
              </a:rPr>
              <a:t>“Expecting full independence sometimes as early as 18 may be setting care-experienced young people up to fail” </a:t>
            </a:r>
            <a:endParaRPr lang="en-GB" sz="1800" b="1"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3" name="Text Box 2">
            <a:extLst>
              <a:ext uri="{FF2B5EF4-FFF2-40B4-BE49-F238E27FC236}">
                <a16:creationId xmlns:a16="http://schemas.microsoft.com/office/drawing/2014/main" id="{A2C32F6A-B1A7-46F0-9A84-B7D7E7300705}"/>
              </a:ext>
            </a:extLst>
          </p:cNvPr>
          <p:cNvSpPr txBox="1">
            <a:spLocks noChangeArrowheads="1"/>
          </p:cNvSpPr>
          <p:nvPr/>
        </p:nvSpPr>
        <p:spPr bwMode="auto">
          <a:xfrm>
            <a:off x="614736" y="614962"/>
            <a:ext cx="2607889"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Literature review</a:t>
            </a:r>
          </a:p>
        </p:txBody>
      </p:sp>
    </p:spTree>
    <p:extLst>
      <p:ext uri="{BB962C8B-B14F-4D97-AF65-F5344CB8AC3E}">
        <p14:creationId xmlns:p14="http://schemas.microsoft.com/office/powerpoint/2010/main" val="168829859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899592" y="1262781"/>
            <a:ext cx="7344816" cy="4801314"/>
          </a:xfrm>
          <a:prstGeom prst="rect">
            <a:avLst/>
          </a:prstGeom>
          <a:noFill/>
        </p:spPr>
        <p:txBody>
          <a:bodyPr wrap="square" rtlCol="0">
            <a:spAutoFit/>
          </a:bodyPr>
          <a:lstStyle/>
          <a:p>
            <a:r>
              <a:rPr lang="en-GB" sz="1800" b="1" dirty="0">
                <a:latin typeface="GT Eesti Text Bold" pitchFamily="2" charset="77"/>
              </a:rPr>
              <a:t>Wider systems of support </a:t>
            </a:r>
          </a:p>
          <a:p>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Culture recovery fund</a:t>
            </a:r>
          </a:p>
          <a:p>
            <a:pPr marL="285750" indent="-285750">
              <a:buFont typeface="Arial" panose="020B0604020202020204" pitchFamily="34" charset="0"/>
              <a:buChar char="•"/>
            </a:pPr>
            <a:r>
              <a:rPr lang="en-GB" sz="1800" dirty="0">
                <a:latin typeface="GT Eesti Text Book" panose="00000400000000000000" pitchFamily="2" charset="0"/>
              </a:rPr>
              <a:t>Youth Covid-19 Support Fund</a:t>
            </a:r>
          </a:p>
          <a:p>
            <a:pPr marL="742950" lvl="1" indent="-285750">
              <a:buFont typeface="Wingdings" panose="05000000000000000000" pitchFamily="2" charset="2"/>
              <a:buChar char="à"/>
            </a:pPr>
            <a:r>
              <a:rPr lang="en-GB" sz="1800" dirty="0">
                <a:latin typeface="GT Eesti Text Book" panose="00000400000000000000" pitchFamily="2" charset="0"/>
                <a:sym typeface="Wingdings" panose="05000000000000000000" pitchFamily="2" charset="2"/>
              </a:rPr>
              <a:t>Neither explicitly mention care-experienced young people, but both prioritise marginalised groups </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Cultural organisations that specifically target care-experienced young people in their offer</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Universities</a:t>
            </a:r>
          </a:p>
          <a:p>
            <a:pPr marL="742950" lvl="1"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2019 DfE policy paper suggests support through free accommodation and equipment</a:t>
            </a:r>
          </a:p>
          <a:p>
            <a:pPr marL="742950" lvl="1"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Office for Students requires all universities charging higher fees to have access and participation plans for 20/21</a:t>
            </a:r>
          </a:p>
          <a:p>
            <a:pPr marL="742950" lvl="1"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7 London universities have signed the Care Leaver Covenant (Brunel, King’s College, Kingston, London Met, LSU, SOAS, RADA). Support includes summer schools, paid internships, designated contacts for care leavers. </a:t>
            </a:r>
            <a:endParaRPr lang="en-GB" sz="18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3" name="Text Box 2">
            <a:extLst>
              <a:ext uri="{FF2B5EF4-FFF2-40B4-BE49-F238E27FC236}">
                <a16:creationId xmlns:a16="http://schemas.microsoft.com/office/drawing/2014/main" id="{A48B788B-4A2C-4B8B-B10F-A8B0024C39E6}"/>
              </a:ext>
            </a:extLst>
          </p:cNvPr>
          <p:cNvSpPr txBox="1">
            <a:spLocks noChangeArrowheads="1"/>
          </p:cNvSpPr>
          <p:nvPr/>
        </p:nvSpPr>
        <p:spPr bwMode="auto">
          <a:xfrm>
            <a:off x="614736" y="605362"/>
            <a:ext cx="2607889"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Literature review</a:t>
            </a:r>
          </a:p>
        </p:txBody>
      </p:sp>
    </p:spTree>
    <p:extLst>
      <p:ext uri="{BB962C8B-B14F-4D97-AF65-F5344CB8AC3E}">
        <p14:creationId xmlns:p14="http://schemas.microsoft.com/office/powerpoint/2010/main" val="34209294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33432" y="1187084"/>
            <a:ext cx="7971016" cy="5170646"/>
          </a:xfrm>
          <a:prstGeom prst="rect">
            <a:avLst/>
          </a:prstGeom>
          <a:noFill/>
        </p:spPr>
        <p:txBody>
          <a:bodyPr wrap="square" rtlCol="0">
            <a:spAutoFit/>
          </a:bodyPr>
          <a:lstStyle/>
          <a:p>
            <a:r>
              <a:rPr lang="en-GB" sz="1800" dirty="0">
                <a:solidFill>
                  <a:srgbClr val="0070C0"/>
                </a:solidFill>
                <a:latin typeface="GT Eesti Display UltraBold" panose="00000A00000000000000" pitchFamily="2" charset="0"/>
                <a:ea typeface="Calibri" panose="020F0502020204030204" pitchFamily="34" charset="0"/>
                <a:cs typeface="Times New Roman" panose="02020603050405020304" pitchFamily="18" charset="0"/>
              </a:rPr>
              <a:t>Coram, 2016 </a:t>
            </a:r>
          </a:p>
          <a:p>
            <a:endParaRPr lang="en-GB" sz="1800" dirty="0">
              <a:latin typeface="GT Eesti Text Book" panose="00000400000000000000" pitchFamily="2" charset="0"/>
            </a:endParaRPr>
          </a:p>
          <a:p>
            <a:r>
              <a:rPr lang="en-GB" sz="1800" dirty="0">
                <a:latin typeface="GT Eesti Text Book" panose="00000400000000000000" pitchFamily="2" charset="0"/>
              </a:rPr>
              <a:t>Benefits of arts participation to care experienced young people</a:t>
            </a:r>
          </a:p>
          <a:p>
            <a:pPr marL="285750" indent="-285750">
              <a:spcAft>
                <a:spcPts val="600"/>
              </a:spcAft>
              <a:buFont typeface="Arial" panose="020B0604020202020204" pitchFamily="34" charset="0"/>
              <a:buChar char="•"/>
            </a:pPr>
            <a:r>
              <a:rPr lang="en-GB" sz="1600" dirty="0">
                <a:latin typeface="GT Eesti Text Book" panose="00000400000000000000" pitchFamily="2" charset="0"/>
              </a:rPr>
              <a:t>increased confidence and self-esteem – ranging from a sense of well-being and pride to developing emotional resilience.</a:t>
            </a:r>
          </a:p>
          <a:p>
            <a:pPr marL="285750" indent="-285750">
              <a:spcAft>
                <a:spcPts val="600"/>
              </a:spcAft>
              <a:buFont typeface="Arial" panose="020B0604020202020204" pitchFamily="34" charset="0"/>
              <a:buChar char="•"/>
            </a:pPr>
            <a:r>
              <a:rPr lang="en-GB" sz="1600" dirty="0">
                <a:latin typeface="GT Eesti Text Book" panose="00000400000000000000" pitchFamily="2" charset="0"/>
              </a:rPr>
              <a:t>building and maintaining networks – new friendships and new networks of young people with shared interests can help to increase feelings of belonging and expand peer groups, making young people feel included.  In some cases, young people derived benefit from being with other care experienced young people as they felt they had a shared understanding of each other’s circumstances.</a:t>
            </a:r>
          </a:p>
          <a:p>
            <a:pPr marL="285750" indent="-285750">
              <a:spcAft>
                <a:spcPts val="600"/>
              </a:spcAft>
              <a:buFont typeface="Arial" panose="020B0604020202020204" pitchFamily="34" charset="0"/>
              <a:buChar char="•"/>
            </a:pPr>
            <a:r>
              <a:rPr lang="en-GB" sz="1600" dirty="0">
                <a:latin typeface="GT Eesti Text Book" panose="00000400000000000000" pitchFamily="2" charset="0"/>
              </a:rPr>
              <a:t>exploring new experiences – discovering an ability to learn within the arts and seeing oneself as an artist was identified as an important element for confidence building.</a:t>
            </a:r>
          </a:p>
          <a:p>
            <a:pPr>
              <a:spcAft>
                <a:spcPts val="600"/>
              </a:spcAft>
            </a:pPr>
            <a:endParaRPr lang="en-GB" sz="1800" dirty="0">
              <a:latin typeface="GT Eesti Text Book" panose="00000400000000000000" pitchFamily="2" charset="0"/>
            </a:endParaRPr>
          </a:p>
          <a:p>
            <a:pPr>
              <a:spcAft>
                <a:spcPts val="600"/>
              </a:spcAft>
            </a:pPr>
            <a:r>
              <a:rPr lang="en-GB" sz="1800" dirty="0">
                <a:latin typeface="GT Eesti Text Book" panose="00000400000000000000" pitchFamily="2" charset="0"/>
              </a:rPr>
              <a:t>Barriers to children’s engagement with the arts</a:t>
            </a:r>
          </a:p>
          <a:p>
            <a:pPr marL="285750" indent="-285750">
              <a:spcAft>
                <a:spcPts val="600"/>
              </a:spcAft>
              <a:buFont typeface="Arial" panose="020B0604020202020204" pitchFamily="34" charset="0"/>
              <a:buChar char="•"/>
            </a:pPr>
            <a:r>
              <a:rPr lang="en-GB" sz="1600" dirty="0">
                <a:latin typeface="GT Eesti Text Book" panose="00000400000000000000" pitchFamily="2" charset="0"/>
              </a:rPr>
              <a:t>these can be multiple and complex and impact a young person’s motivation.  Lack of family support and consistency are highlighted in the report.</a:t>
            </a:r>
          </a:p>
          <a:p>
            <a:endParaRPr lang="en-GB" sz="18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9" name="Text Box 2">
            <a:extLst>
              <a:ext uri="{FF2B5EF4-FFF2-40B4-BE49-F238E27FC236}">
                <a16:creationId xmlns:a16="http://schemas.microsoft.com/office/drawing/2014/main" id="{B2430EAE-834A-44C8-B591-C837AFB8DEDF}"/>
              </a:ext>
            </a:extLst>
          </p:cNvPr>
          <p:cNvSpPr txBox="1">
            <a:spLocks noChangeArrowheads="1"/>
          </p:cNvSpPr>
          <p:nvPr/>
        </p:nvSpPr>
        <p:spPr bwMode="auto">
          <a:xfrm>
            <a:off x="614736" y="614963"/>
            <a:ext cx="4533328"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Past A New Direction Research</a:t>
            </a:r>
          </a:p>
        </p:txBody>
      </p:sp>
    </p:spTree>
    <p:extLst>
      <p:ext uri="{BB962C8B-B14F-4D97-AF65-F5344CB8AC3E}">
        <p14:creationId xmlns:p14="http://schemas.microsoft.com/office/powerpoint/2010/main" val="50301732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15912" y="1195105"/>
            <a:ext cx="8011616" cy="4755148"/>
          </a:xfrm>
          <a:prstGeom prst="rect">
            <a:avLst/>
          </a:prstGeom>
          <a:noFill/>
        </p:spPr>
        <p:txBody>
          <a:bodyPr wrap="square" rtlCol="0">
            <a:spAutoFit/>
          </a:bodyPr>
          <a:lstStyle/>
          <a:p>
            <a:r>
              <a:rPr lang="en-GB" sz="1800" dirty="0">
                <a:solidFill>
                  <a:srgbClr val="0070C0"/>
                </a:solidFill>
                <a:latin typeface="GT Eesti Display UltraBold" panose="00000A00000000000000" pitchFamily="2" charset="0"/>
                <a:cs typeface="Times New Roman" panose="02020603050405020304" pitchFamily="18" charset="0"/>
              </a:rPr>
              <a:t>Barnes, 2018</a:t>
            </a:r>
          </a:p>
          <a:p>
            <a:endParaRPr lang="en-GB" sz="1700" b="1" dirty="0">
              <a:latin typeface="GT Eesti Text Book" panose="00000400000000000000" pitchFamily="2" charset="0"/>
            </a:endParaRPr>
          </a:p>
          <a:p>
            <a:r>
              <a:rPr lang="en-GB" sz="1700" b="1" dirty="0">
                <a:latin typeface="GT Eesti Text Bold" pitchFamily="2" charset="77"/>
              </a:rPr>
              <a:t>Programme design for work with care experienced young people: recommendations</a:t>
            </a:r>
          </a:p>
          <a:p>
            <a:pPr marL="342900" indent="-342900">
              <a:buFont typeface="+mj-lt"/>
              <a:buAutoNum type="arabicPeriod"/>
            </a:pPr>
            <a:r>
              <a:rPr lang="en-GB" sz="1300" dirty="0">
                <a:latin typeface="GT Eesti Text Book" panose="00000400000000000000" pitchFamily="2" charset="0"/>
              </a:rPr>
              <a:t>Young people should have significant agency around project design and in some cases project delivery (developing leadership skills and contributing as emerging practitioners). Wherever possible projects should be co-led by YP, particularly ex-participants, who could be good role models.</a:t>
            </a:r>
          </a:p>
          <a:p>
            <a:pPr marL="342900" indent="-342900">
              <a:buFont typeface="+mj-lt"/>
              <a:buAutoNum type="arabicPeriod"/>
            </a:pPr>
            <a:r>
              <a:rPr lang="en-GB" sz="1300" dirty="0">
                <a:latin typeface="GT Eesti Text Book" panose="00000400000000000000" pitchFamily="2" charset="0"/>
              </a:rPr>
              <a:t>Professionals working with care-experienced YP should be prepared and develop a good understanding of their needs and concerns</a:t>
            </a:r>
          </a:p>
          <a:p>
            <a:pPr marL="342900" indent="-342900">
              <a:buFont typeface="+mj-lt"/>
              <a:buAutoNum type="arabicPeriod"/>
            </a:pPr>
            <a:r>
              <a:rPr lang="en-GB" sz="1300" dirty="0">
                <a:latin typeface="GT Eesti Text Book" panose="00000400000000000000" pitchFamily="2" charset="0"/>
              </a:rPr>
              <a:t>Projects should avoid explicitly exploring issues of being in care, and allow participants to identify themes and content. </a:t>
            </a:r>
          </a:p>
          <a:p>
            <a:pPr marL="342900" indent="-342900">
              <a:buFont typeface="+mj-lt"/>
              <a:buAutoNum type="arabicPeriod"/>
            </a:pPr>
            <a:r>
              <a:rPr lang="en-GB" sz="1300" dirty="0">
                <a:latin typeface="GT Eesti Text Book" panose="00000400000000000000" pitchFamily="2" charset="0"/>
              </a:rPr>
              <a:t>Projects should offer a range of activities so that participants are not required to participate in all.</a:t>
            </a:r>
          </a:p>
          <a:p>
            <a:pPr marL="342900" indent="-342900">
              <a:buFont typeface="+mj-lt"/>
              <a:buAutoNum type="arabicPeriod"/>
            </a:pPr>
            <a:r>
              <a:rPr lang="en-GB" sz="1300" dirty="0">
                <a:latin typeface="GT Eesti Text Book" panose="00000400000000000000" pitchFamily="2" charset="0"/>
              </a:rPr>
              <a:t>Taster days can be a good way of introducing YP to the arts process and building relationships.</a:t>
            </a:r>
          </a:p>
          <a:p>
            <a:pPr marL="342900" indent="-342900">
              <a:buFont typeface="+mj-lt"/>
              <a:buAutoNum type="arabicPeriod"/>
            </a:pPr>
            <a:r>
              <a:rPr lang="en-GB" sz="1300" dirty="0">
                <a:latin typeface="GT Eesti Text Book" panose="00000400000000000000" pitchFamily="2" charset="0"/>
              </a:rPr>
              <a:t>Flexibility and reflexive practice are important. Practitioners should reflect with participants and their team as they go along and adjust the project in response to these reflections.</a:t>
            </a:r>
          </a:p>
          <a:p>
            <a:pPr marL="342900" indent="-342900">
              <a:buFont typeface="+mj-lt"/>
              <a:buAutoNum type="arabicPeriod"/>
            </a:pPr>
            <a:r>
              <a:rPr lang="en-GB" sz="1300" dirty="0">
                <a:latin typeface="GT Eesti Text Book" panose="00000400000000000000" pitchFamily="2" charset="0"/>
              </a:rPr>
              <a:t>Project design should involve the entire team around care-experienced young people: designated teachers, foster parents, social workers, health professionals and arts practitioners.</a:t>
            </a:r>
          </a:p>
          <a:p>
            <a:pPr marL="342900" indent="-342900">
              <a:buFont typeface="+mj-lt"/>
              <a:buAutoNum type="arabicPeriod"/>
            </a:pPr>
            <a:r>
              <a:rPr lang="en-GB" sz="1300" dirty="0">
                <a:latin typeface="GT Eesti Text Book" panose="00000400000000000000" pitchFamily="2" charset="0"/>
              </a:rPr>
              <a:t>Project design should consider the time needed for building partnerships, recruiting participants and building trust.</a:t>
            </a:r>
          </a:p>
          <a:p>
            <a:pPr marL="342900" indent="-342900">
              <a:buFont typeface="+mj-lt"/>
              <a:buAutoNum type="arabicPeriod"/>
            </a:pPr>
            <a:r>
              <a:rPr lang="en-GB" sz="1300" dirty="0">
                <a:latin typeface="GT Eesti Text Book" panose="00000400000000000000" pitchFamily="2" charset="0"/>
              </a:rPr>
              <a:t>Personal education plans should be included or referenced in project planning.</a:t>
            </a:r>
          </a:p>
          <a:p>
            <a:pPr marL="342900" indent="-342900">
              <a:buFont typeface="+mj-lt"/>
              <a:buAutoNum type="arabicPeriod"/>
            </a:pPr>
            <a:r>
              <a:rPr lang="en-GB" sz="1300" dirty="0">
                <a:latin typeface="GT Eesti Text Book" panose="00000400000000000000" pitchFamily="2" charset="0"/>
              </a:rPr>
              <a:t>Project design should take into account potential changes in participants’ lives and ensure that there is a proper system in place.</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9" name="Text Box 2">
            <a:extLst>
              <a:ext uri="{FF2B5EF4-FFF2-40B4-BE49-F238E27FC236}">
                <a16:creationId xmlns:a16="http://schemas.microsoft.com/office/drawing/2014/main" id="{CAEE4A99-3946-B62E-A963-0D94FD3DDBAC}"/>
              </a:ext>
            </a:extLst>
          </p:cNvPr>
          <p:cNvSpPr txBox="1">
            <a:spLocks noChangeArrowheads="1"/>
          </p:cNvSpPr>
          <p:nvPr/>
        </p:nvSpPr>
        <p:spPr bwMode="auto">
          <a:xfrm>
            <a:off x="614736" y="614963"/>
            <a:ext cx="4533328"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Past A New Direction Research</a:t>
            </a:r>
          </a:p>
        </p:txBody>
      </p:sp>
    </p:spTree>
    <p:extLst>
      <p:ext uri="{BB962C8B-B14F-4D97-AF65-F5344CB8AC3E}">
        <p14:creationId xmlns:p14="http://schemas.microsoft.com/office/powerpoint/2010/main" val="150758407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14735" y="1502535"/>
            <a:ext cx="7989713" cy="4062651"/>
          </a:xfrm>
          <a:prstGeom prst="rect">
            <a:avLst/>
          </a:prstGeom>
          <a:noFill/>
        </p:spPr>
        <p:txBody>
          <a:bodyPr wrap="square" rtlCol="0">
            <a:spAutoFit/>
          </a:bodyPr>
          <a:lstStyle/>
          <a:p>
            <a:r>
              <a:rPr lang="en-GB" sz="1600" dirty="0">
                <a:latin typeface="GT Eesti Text Book" panose="00000400000000000000" pitchFamily="2" charset="0"/>
              </a:rPr>
              <a:t>Findings in three new reports, released in 2018 (Wales), 2019, and 2020 (both Scotland) reinforced that participation in the arts is valuable for young people and positively affects their self-esteem, learning and wellbeing, allowing them to express themselves emotionally and make sense of the world.</a:t>
            </a:r>
          </a:p>
          <a:p>
            <a:endParaRPr lang="en-GB" sz="1800" dirty="0">
              <a:latin typeface="GT Eesti Text Book" panose="00000400000000000000" pitchFamily="2" charset="0"/>
            </a:endParaRPr>
          </a:p>
          <a:p>
            <a:r>
              <a:rPr lang="en-GB" sz="1600" dirty="0">
                <a:latin typeface="GT Eesti Text Book" panose="00000400000000000000" pitchFamily="2" charset="0"/>
              </a:rPr>
              <a:t>Additional findings not already noted above included:</a:t>
            </a:r>
          </a:p>
          <a:p>
            <a:pPr marL="285750" indent="-285750">
              <a:buFont typeface="Arial" panose="020B0604020202020204" pitchFamily="34" charset="0"/>
              <a:buChar char="•"/>
            </a:pPr>
            <a:r>
              <a:rPr lang="en-GB" sz="1600" dirty="0">
                <a:latin typeface="GT Eesti Text Book" panose="00000400000000000000" pitchFamily="2" charset="0"/>
              </a:rPr>
              <a:t>Foster carers play a key role in supporting and motivating engagement</a:t>
            </a:r>
          </a:p>
          <a:p>
            <a:pPr marL="285750" indent="-285750">
              <a:buFont typeface="Arial" panose="020B0604020202020204" pitchFamily="34" charset="0"/>
              <a:buChar char="•"/>
            </a:pPr>
            <a:r>
              <a:rPr lang="en-GB" sz="1600" dirty="0">
                <a:latin typeface="GT Eesti Text Book" panose="00000400000000000000" pitchFamily="2" charset="0"/>
              </a:rPr>
              <a:t>Participating with peers is positive for young people who may have had difficulty making friends with others they could not relate to</a:t>
            </a:r>
          </a:p>
          <a:p>
            <a:pPr marL="285750" indent="-285750">
              <a:buFont typeface="Arial" panose="020B0604020202020204" pitchFamily="34" charset="0"/>
              <a:buChar char="•"/>
            </a:pPr>
            <a:r>
              <a:rPr lang="en-GB" sz="1600" dirty="0">
                <a:latin typeface="GT Eesti Text Book" panose="00000400000000000000" pitchFamily="2" charset="0"/>
              </a:rPr>
              <a:t>Inclusion of siblings (irrespective of care status) is valuable for family cohesion &amp; equity of opportunity</a:t>
            </a:r>
          </a:p>
          <a:p>
            <a:pPr marL="285750" indent="-285750">
              <a:buFont typeface="Arial" panose="020B0604020202020204" pitchFamily="34" charset="0"/>
              <a:buChar char="•"/>
            </a:pPr>
            <a:r>
              <a:rPr lang="en-GB" sz="1600" dirty="0">
                <a:latin typeface="GT Eesti Text Book" panose="00000400000000000000" pitchFamily="2" charset="0"/>
              </a:rPr>
              <a:t>Creating a safe, secure and comfortable environment enables YP to take risks and accept challenges</a:t>
            </a:r>
          </a:p>
          <a:p>
            <a:pPr marL="285750" indent="-285750">
              <a:buFont typeface="Arial" panose="020B0604020202020204" pitchFamily="34" charset="0"/>
              <a:buChar char="•"/>
            </a:pPr>
            <a:r>
              <a:rPr lang="en-GB" sz="1600" dirty="0">
                <a:latin typeface="GT Eesti Text Book" panose="00000400000000000000" pitchFamily="2" charset="0"/>
              </a:rPr>
              <a:t>Clear roles of adults involved in a project is helpful for young people</a:t>
            </a:r>
          </a:p>
          <a:p>
            <a:pPr marL="285750" indent="-285750">
              <a:buFont typeface="Arial" panose="020B0604020202020204" pitchFamily="34" charset="0"/>
              <a:buChar char="•"/>
            </a:pPr>
            <a:r>
              <a:rPr lang="en-GB" sz="1600" dirty="0">
                <a:latin typeface="GT Eesti Text Book" panose="00000400000000000000" pitchFamily="2" charset="0"/>
              </a:rPr>
              <a:t>Bonding experiences (</a:t>
            </a:r>
            <a:r>
              <a:rPr lang="en-GB" sz="1600" dirty="0" err="1">
                <a:latin typeface="GT Eesti Text Book" panose="00000400000000000000" pitchFamily="2" charset="0"/>
              </a:rPr>
              <a:t>eg</a:t>
            </a:r>
            <a:r>
              <a:rPr lang="en-GB" sz="1600" dirty="0">
                <a:latin typeface="GT Eesti Text Book" panose="00000400000000000000" pitchFamily="2" charset="0"/>
              </a:rPr>
              <a:t> sharing a meal, attending performances together) can have a positive impact</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0" name="Text Box 2">
            <a:extLst>
              <a:ext uri="{FF2B5EF4-FFF2-40B4-BE49-F238E27FC236}">
                <a16:creationId xmlns:a16="http://schemas.microsoft.com/office/drawing/2014/main" id="{70864F53-2192-41E0-903A-9C2C794A53CA}"/>
              </a:ext>
            </a:extLst>
          </p:cNvPr>
          <p:cNvSpPr txBox="1">
            <a:spLocks noChangeArrowheads="1"/>
          </p:cNvSpPr>
          <p:nvPr/>
        </p:nvSpPr>
        <p:spPr bwMode="auto">
          <a:xfrm>
            <a:off x="614736" y="663545"/>
            <a:ext cx="4245296"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latin typeface="GT Eesti Display UltraBold" panose="00000A00000000000000" pitchFamily="2" charset="0"/>
                <a:ea typeface="Calibri" panose="020F0502020204030204" pitchFamily="34" charset="0"/>
                <a:cs typeface="Times New Roman" panose="02020603050405020304" pitchFamily="18" charset="0"/>
              </a:rPr>
              <a:t>New Research Findings, 2021</a:t>
            </a:r>
            <a:endPar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07147488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29248" y="1371313"/>
            <a:ext cx="8011616" cy="4785926"/>
          </a:xfrm>
          <a:prstGeom prst="rect">
            <a:avLst/>
          </a:prstGeom>
          <a:noFill/>
        </p:spPr>
        <p:txBody>
          <a:bodyPr wrap="square" rtlCol="0">
            <a:spAutoFit/>
          </a:bodyPr>
          <a:lstStyle/>
          <a:p>
            <a:r>
              <a:rPr lang="en-GB" sz="1700" b="1" dirty="0">
                <a:latin typeface="GT Eesti Text Bold" pitchFamily="2" charset="77"/>
              </a:rPr>
              <a:t>COVID 19</a:t>
            </a:r>
          </a:p>
          <a:p>
            <a:endParaRPr lang="en-GB" sz="1800" dirty="0">
              <a:latin typeface="GT Eesti Text Book" panose="00000400000000000000" pitchFamily="2" charset="0"/>
            </a:endParaRPr>
          </a:p>
          <a:p>
            <a:r>
              <a:rPr lang="en-GB" sz="1500" dirty="0">
                <a:latin typeface="GT Eesti Text Book" panose="00000400000000000000" pitchFamily="2" charset="0"/>
              </a:rPr>
              <a:t>Impact</a:t>
            </a:r>
          </a:p>
          <a:p>
            <a:pPr marL="285750" indent="-285750">
              <a:buFont typeface="Arial" panose="020B0604020202020204" pitchFamily="34" charset="0"/>
              <a:buChar char="•"/>
            </a:pPr>
            <a:r>
              <a:rPr lang="en-GB" sz="1500" dirty="0">
                <a:latin typeface="GT Eesti Text Book" panose="00000400000000000000" pitchFamily="2" charset="0"/>
              </a:rPr>
              <a:t>67% of young people believe the pandemic will have a negative long-term effect on their mental health</a:t>
            </a:r>
          </a:p>
          <a:p>
            <a:pPr marL="285750" indent="-285750">
              <a:buFont typeface="Arial" panose="020B0604020202020204" pitchFamily="34" charset="0"/>
              <a:buChar char="•"/>
            </a:pPr>
            <a:r>
              <a:rPr lang="en-GB" sz="1500" dirty="0">
                <a:latin typeface="GT Eesti Text Book" panose="00000400000000000000" pitchFamily="2" charset="0"/>
              </a:rPr>
              <a:t>Anxieties about returning to normal</a:t>
            </a:r>
          </a:p>
          <a:p>
            <a:pPr marL="285750" indent="-285750">
              <a:buFont typeface="Arial" panose="020B0604020202020204" pitchFamily="34" charset="0"/>
              <a:buChar char="•"/>
            </a:pPr>
            <a:r>
              <a:rPr lang="en-GB" sz="1500" dirty="0">
                <a:latin typeface="GT Eesti Text Book" panose="00000400000000000000" pitchFamily="2" charset="0"/>
              </a:rPr>
              <a:t>Isolation cited as the biggest factor affecting mental health</a:t>
            </a:r>
          </a:p>
          <a:p>
            <a:pPr marL="285750" indent="-285750">
              <a:buFont typeface="Arial" panose="020B0604020202020204" pitchFamily="34" charset="0"/>
              <a:buChar char="•"/>
            </a:pPr>
            <a:r>
              <a:rPr lang="en-GB" sz="1500" dirty="0">
                <a:latin typeface="GT Eesti Text Book" panose="00000400000000000000" pitchFamily="2" charset="0"/>
              </a:rPr>
              <a:t>Most young people believe their mental health with improve with easing of restrictions</a:t>
            </a:r>
          </a:p>
          <a:p>
            <a:endParaRPr lang="en-GB" sz="1500" dirty="0">
              <a:latin typeface="GT Eesti Text Book" panose="00000400000000000000" pitchFamily="2" charset="0"/>
            </a:endParaRPr>
          </a:p>
          <a:p>
            <a:r>
              <a:rPr lang="en-GB" sz="1500" dirty="0">
                <a:latin typeface="GT Eesti Text Book" panose="00000400000000000000" pitchFamily="2" charset="0"/>
              </a:rPr>
              <a:t>Supporting care-experienced young people during the pandemic</a:t>
            </a:r>
          </a:p>
          <a:p>
            <a:pPr marL="285750" indent="-285750">
              <a:buFont typeface="Arial" panose="020B0604020202020204" pitchFamily="34" charset="0"/>
              <a:buChar char="•"/>
            </a:pPr>
            <a:r>
              <a:rPr lang="en-GB" sz="1500" dirty="0">
                <a:latin typeface="GT Eesti Text Book" panose="00000400000000000000" pitchFamily="2" charset="0"/>
              </a:rPr>
              <a:t>Adaptation of activity to move online – a ‘lifeline’ for some YP with no other contact or activity (though also a barrier, </a:t>
            </a:r>
            <a:r>
              <a:rPr lang="en-GB" sz="1500" dirty="0" err="1">
                <a:latin typeface="GT Eesti Text Book" panose="00000400000000000000" pitchFamily="2" charset="0"/>
              </a:rPr>
              <a:t>eg</a:t>
            </a:r>
            <a:r>
              <a:rPr lang="en-GB" sz="1500" dirty="0">
                <a:latin typeface="GT Eesti Text Book" panose="00000400000000000000" pitchFamily="2" charset="0"/>
              </a:rPr>
              <a:t> when cared for by less digitally aware grandparents)</a:t>
            </a:r>
          </a:p>
          <a:p>
            <a:pPr marL="285750" indent="-285750">
              <a:buFont typeface="Arial" panose="020B0604020202020204" pitchFamily="34" charset="0"/>
              <a:buChar char="•"/>
            </a:pPr>
            <a:r>
              <a:rPr lang="en-GB" sz="1500" dirty="0">
                <a:latin typeface="GT Eesti Text Book" panose="00000400000000000000" pitchFamily="2" charset="0"/>
              </a:rPr>
              <a:t>Provision of physical resources – highly valued by participants, foster carers and social workers</a:t>
            </a:r>
          </a:p>
          <a:p>
            <a:endParaRPr lang="en-GB" sz="1500" dirty="0">
              <a:latin typeface="GT Eesti Text Book" panose="00000400000000000000" pitchFamily="2" charset="0"/>
            </a:endParaRPr>
          </a:p>
          <a:p>
            <a:r>
              <a:rPr lang="en-GB" sz="1500" dirty="0">
                <a:latin typeface="GT Eesti Text Book" panose="00000400000000000000" pitchFamily="2" charset="0"/>
              </a:rPr>
              <a:t>Post pandemic</a:t>
            </a:r>
          </a:p>
          <a:p>
            <a:pPr marL="285750" indent="-285750">
              <a:buFont typeface="Arial" panose="020B0604020202020204" pitchFamily="34" charset="0"/>
              <a:buChar char="•"/>
            </a:pPr>
            <a:r>
              <a:rPr lang="en-GB" sz="1500" dirty="0">
                <a:latin typeface="GT Eesti Text Book" panose="00000400000000000000" pitchFamily="2" charset="0"/>
              </a:rPr>
              <a:t>Blended approach likely to be needed to sustain contact</a:t>
            </a:r>
          </a:p>
          <a:p>
            <a:pPr marL="285750" indent="-285750">
              <a:buFont typeface="Arial" panose="020B0604020202020204" pitchFamily="34" charset="0"/>
              <a:buChar char="•"/>
            </a:pPr>
            <a:r>
              <a:rPr lang="en-GB" sz="1500" dirty="0">
                <a:latin typeface="GT Eesti Text Book" panose="00000400000000000000" pitchFamily="2" charset="0"/>
              </a:rPr>
              <a:t>Poor mental health, social isolation and social anxiety are main concerns for young people</a:t>
            </a:r>
          </a:p>
          <a:p>
            <a:pPr marL="285750" indent="-285750">
              <a:buFont typeface="Arial" panose="020B0604020202020204" pitchFamily="34" charset="0"/>
              <a:buChar char="•"/>
            </a:pPr>
            <a:r>
              <a:rPr lang="en-GB" sz="1500" dirty="0">
                <a:latin typeface="GT Eesti Text Book" panose="00000400000000000000" pitchFamily="2" charset="0"/>
              </a:rPr>
              <a:t>Maintained and consistent relationships are key to successful programmes</a:t>
            </a:r>
          </a:p>
          <a:p>
            <a:pPr marL="285750" indent="-285750">
              <a:buFont typeface="Arial" panose="020B0604020202020204" pitchFamily="34" charset="0"/>
              <a:buChar char="•"/>
            </a:pPr>
            <a:endParaRPr lang="en-GB" sz="14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3" name="Text Box 2">
            <a:extLst>
              <a:ext uri="{FF2B5EF4-FFF2-40B4-BE49-F238E27FC236}">
                <a16:creationId xmlns:a16="http://schemas.microsoft.com/office/drawing/2014/main" id="{E1732449-F4F9-4D81-A5CF-D51F501393A7}"/>
              </a:ext>
            </a:extLst>
          </p:cNvPr>
          <p:cNvSpPr txBox="1">
            <a:spLocks noChangeArrowheads="1"/>
          </p:cNvSpPr>
          <p:nvPr/>
        </p:nvSpPr>
        <p:spPr bwMode="auto">
          <a:xfrm>
            <a:off x="614736" y="663295"/>
            <a:ext cx="4245296"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latin typeface="GT Eesti Display UltraBold" panose="00000A00000000000000" pitchFamily="2" charset="0"/>
                <a:ea typeface="Calibri" panose="020F0502020204030204" pitchFamily="34" charset="0"/>
                <a:cs typeface="Times New Roman" panose="02020603050405020304" pitchFamily="18" charset="0"/>
              </a:rPr>
              <a:t>New Research Findings, 2021</a:t>
            </a:r>
            <a:endPar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49044088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299408"/>
            <a:ext cx="8011616" cy="4655121"/>
          </a:xfrm>
          <a:prstGeom prst="rect">
            <a:avLst/>
          </a:prstGeom>
          <a:noFill/>
        </p:spPr>
        <p:txBody>
          <a:bodyPr wrap="square" rtlCol="0">
            <a:spAutoFit/>
          </a:bodyPr>
          <a:lstStyle/>
          <a:p>
            <a:r>
              <a:rPr lang="en-GB" sz="1700" b="1" dirty="0">
                <a:latin typeface="GT Eesti Text Bold" pitchFamily="2" charset="77"/>
              </a:rPr>
              <a:t>Quality Teaching Artistry – early findings into qualities of practice in working with care-experienced young people</a:t>
            </a:r>
          </a:p>
          <a:p>
            <a:endParaRPr lang="en-GB" sz="1600" dirty="0">
              <a:latin typeface="GT Eesti Text Book" panose="00000400000000000000" pitchFamily="2" charset="0"/>
            </a:endParaRPr>
          </a:p>
          <a:p>
            <a:pPr marL="285750" indent="-285750">
              <a:buFont typeface="Arial" panose="020B0604020202020204" pitchFamily="34" charset="0"/>
              <a:buChar char="•"/>
            </a:pPr>
            <a:r>
              <a:rPr lang="en-GB" sz="1450" dirty="0">
                <a:latin typeface="GT Eesti Text Book" panose="00000400000000000000" pitchFamily="2" charset="0"/>
              </a:rPr>
              <a:t>Equality of access – addressing the gap in participation of care-experienced young people</a:t>
            </a:r>
          </a:p>
          <a:p>
            <a:pPr marL="285750" indent="-285750">
              <a:buFont typeface="Arial" panose="020B0604020202020204" pitchFamily="34" charset="0"/>
              <a:buChar char="•"/>
            </a:pPr>
            <a:r>
              <a:rPr lang="en-GB" sz="1450" dirty="0">
                <a:latin typeface="GT Eesti Text Book" panose="00000400000000000000" pitchFamily="2" charset="0"/>
              </a:rPr>
              <a:t>Understanding the life-changing impact of the arts in the lives of care-experienced YP</a:t>
            </a:r>
          </a:p>
          <a:p>
            <a:pPr marL="285750" indent="-285750">
              <a:buFont typeface="Arial" panose="020B0604020202020204" pitchFamily="34" charset="0"/>
              <a:buChar char="•"/>
            </a:pPr>
            <a:r>
              <a:rPr lang="en-GB" sz="1450" dirty="0">
                <a:latin typeface="GT Eesti Text Book" panose="00000400000000000000" pitchFamily="2" charset="0"/>
              </a:rPr>
              <a:t>Shared values: openness, honesty, equality, empowerment, care, kindness, social justice, delivering on promises</a:t>
            </a:r>
          </a:p>
          <a:p>
            <a:pPr marL="285750" indent="-285750">
              <a:buFont typeface="Arial" panose="020B0604020202020204" pitchFamily="34" charset="0"/>
              <a:buChar char="•"/>
            </a:pPr>
            <a:r>
              <a:rPr lang="en-GB" sz="1450" dirty="0">
                <a:latin typeface="GT Eesti Text Book" panose="00000400000000000000" pitchFamily="2" charset="0"/>
              </a:rPr>
              <a:t>Recognition of positive impact on confidence-building and well-being</a:t>
            </a:r>
          </a:p>
          <a:p>
            <a:pPr marL="285750" indent="-285750">
              <a:buFont typeface="Arial" panose="020B0604020202020204" pitchFamily="34" charset="0"/>
              <a:buChar char="•"/>
            </a:pPr>
            <a:r>
              <a:rPr lang="en-GB" sz="1450" dirty="0">
                <a:latin typeface="GT Eesti Text Book" panose="00000400000000000000" pitchFamily="2" charset="0"/>
              </a:rPr>
              <a:t>Importance of sustainability and long-term commitment to young people</a:t>
            </a:r>
          </a:p>
          <a:p>
            <a:pPr marL="285750" indent="-285750">
              <a:buFont typeface="Arial" panose="020B0604020202020204" pitchFamily="34" charset="0"/>
              <a:buChar char="•"/>
            </a:pPr>
            <a:r>
              <a:rPr lang="en-GB" sz="1450" dirty="0">
                <a:latin typeface="GT Eesti Text Book" panose="00000400000000000000" pitchFamily="2" charset="0"/>
              </a:rPr>
              <a:t>Challenges in referral processes and accessing young people</a:t>
            </a:r>
          </a:p>
          <a:p>
            <a:pPr marL="285750" indent="-285750">
              <a:buFont typeface="Arial" panose="020B0604020202020204" pitchFamily="34" charset="0"/>
              <a:buChar char="•"/>
            </a:pPr>
            <a:r>
              <a:rPr lang="en-GB" sz="1450" dirty="0">
                <a:latin typeface="GT Eesti Text Book" panose="00000400000000000000" pitchFamily="2" charset="0"/>
              </a:rPr>
              <a:t>Consideration of initial stages of work (staffing, time, ground rules)</a:t>
            </a:r>
          </a:p>
          <a:p>
            <a:endParaRPr lang="en-GB" sz="1450" dirty="0">
              <a:latin typeface="GT Eesti Text Book" panose="00000400000000000000" pitchFamily="2" charset="0"/>
            </a:endParaRPr>
          </a:p>
          <a:p>
            <a:r>
              <a:rPr lang="en-GB" sz="1450" dirty="0">
                <a:latin typeface="GT Eesti Text Book" panose="00000400000000000000" pitchFamily="2" charset="0"/>
              </a:rPr>
              <a:t>Recommendations for supporting artists:</a:t>
            </a:r>
          </a:p>
          <a:p>
            <a:pPr marL="285750" indent="-285750">
              <a:buFont typeface="Arial" panose="020B0604020202020204" pitchFamily="34" charset="0"/>
              <a:buChar char="•"/>
            </a:pPr>
            <a:r>
              <a:rPr lang="en-GB" sz="1450" dirty="0">
                <a:latin typeface="GT Eesti Text Book" panose="00000400000000000000" pitchFamily="2" charset="0"/>
              </a:rPr>
              <a:t>Peer to peer support. Practice sharing through informal networks and support sessions</a:t>
            </a:r>
          </a:p>
          <a:p>
            <a:pPr marL="285750" indent="-285750">
              <a:buFont typeface="Arial" panose="020B0604020202020204" pitchFamily="34" charset="0"/>
              <a:buChar char="•"/>
            </a:pPr>
            <a:r>
              <a:rPr lang="en-GB" sz="1450" dirty="0">
                <a:latin typeface="GT Eesti Text Book" panose="00000400000000000000" pitchFamily="2" charset="0"/>
              </a:rPr>
              <a:t>Regular supervision and one to one sessions  </a:t>
            </a:r>
          </a:p>
          <a:p>
            <a:pPr marL="285750" indent="-285750">
              <a:buFont typeface="Arial" panose="020B0604020202020204" pitchFamily="34" charset="0"/>
              <a:buChar char="•"/>
            </a:pPr>
            <a:r>
              <a:rPr lang="en-GB" sz="1450" dirty="0">
                <a:latin typeface="GT Eesti Text Book" panose="00000400000000000000" pitchFamily="2" charset="0"/>
              </a:rPr>
              <a:t>A safe place and time and a named person to discuss issues or ideas with</a:t>
            </a:r>
          </a:p>
          <a:p>
            <a:pPr marL="285750" indent="-285750">
              <a:buFont typeface="Arial" panose="020B0604020202020204" pitchFamily="34" charset="0"/>
              <a:buChar char="•"/>
            </a:pPr>
            <a:r>
              <a:rPr lang="en-GB" sz="1450" dirty="0">
                <a:latin typeface="GT Eesti Text Book" panose="00000400000000000000" pitchFamily="2" charset="0"/>
              </a:rPr>
              <a:t>Mindfulness training</a:t>
            </a:r>
          </a:p>
          <a:p>
            <a:pPr marL="285750" indent="-285750">
              <a:buFont typeface="Arial" panose="020B0604020202020204" pitchFamily="34" charset="0"/>
              <a:buChar char="•"/>
            </a:pPr>
            <a:r>
              <a:rPr lang="en-GB" sz="1450" dirty="0">
                <a:latin typeface="GT Eesti Text Book" panose="00000400000000000000" pitchFamily="2" charset="0"/>
              </a:rPr>
              <a:t>Mental health. Dealing with challenging behaviour and stressful situations  </a:t>
            </a:r>
          </a:p>
          <a:p>
            <a:pPr marL="285750" indent="-285750">
              <a:buFont typeface="Arial" panose="020B0604020202020204" pitchFamily="34" charset="0"/>
              <a:buChar char="•"/>
            </a:pPr>
            <a:r>
              <a:rPr lang="en-GB" sz="1450" dirty="0">
                <a:latin typeface="GT Eesti Text Book" panose="00000400000000000000" pitchFamily="2" charset="0"/>
              </a:rPr>
              <a:t>Planning of the project to have a better understanding of the outcomes</a:t>
            </a:r>
          </a:p>
          <a:p>
            <a:pPr marL="285750" indent="-285750">
              <a:buFont typeface="Arial" panose="020B0604020202020204" pitchFamily="34" charset="0"/>
              <a:buChar char="•"/>
            </a:pPr>
            <a:r>
              <a:rPr lang="en-GB" sz="1450" dirty="0">
                <a:latin typeface="GT Eesti Text Book" panose="00000400000000000000" pitchFamily="2" charset="0"/>
              </a:rPr>
              <a:t>Being part of the evaluation process</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3" name="Text Box 2">
            <a:extLst>
              <a:ext uri="{FF2B5EF4-FFF2-40B4-BE49-F238E27FC236}">
                <a16:creationId xmlns:a16="http://schemas.microsoft.com/office/drawing/2014/main" id="{4C6D80E0-DEDF-466A-82DB-D40A5E67CB52}"/>
              </a:ext>
            </a:extLst>
          </p:cNvPr>
          <p:cNvSpPr txBox="1">
            <a:spLocks noChangeArrowheads="1"/>
          </p:cNvSpPr>
          <p:nvPr/>
        </p:nvSpPr>
        <p:spPr bwMode="auto">
          <a:xfrm>
            <a:off x="614736" y="663295"/>
            <a:ext cx="4245296"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latin typeface="GT Eesti Display UltraBold" panose="00000A00000000000000" pitchFamily="2" charset="0"/>
                <a:ea typeface="Calibri" panose="020F0502020204030204" pitchFamily="34" charset="0"/>
                <a:cs typeface="Times New Roman" panose="02020603050405020304" pitchFamily="18" charset="0"/>
              </a:rPr>
              <a:t>New Research Findings, 2021</a:t>
            </a:r>
            <a:endPar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endParaRPr>
          </a:p>
        </p:txBody>
      </p:sp>
      <p:sp>
        <p:nvSpPr>
          <p:cNvPr id="15" name="TextBox 14">
            <a:extLst>
              <a:ext uri="{FF2B5EF4-FFF2-40B4-BE49-F238E27FC236}">
                <a16:creationId xmlns:a16="http://schemas.microsoft.com/office/drawing/2014/main" id="{5346CD25-0126-4C83-9132-33EB93803C27}"/>
              </a:ext>
            </a:extLst>
          </p:cNvPr>
          <p:cNvSpPr txBox="1"/>
          <p:nvPr/>
        </p:nvSpPr>
        <p:spPr>
          <a:xfrm>
            <a:off x="6444208" y="6005536"/>
            <a:ext cx="2232248" cy="276999"/>
          </a:xfrm>
          <a:prstGeom prst="rect">
            <a:avLst/>
          </a:prstGeom>
          <a:noFill/>
        </p:spPr>
        <p:txBody>
          <a:bodyPr wrap="square" rtlCol="0">
            <a:spAutoFit/>
          </a:bodyPr>
          <a:lstStyle/>
          <a:p>
            <a:pPr algn="r"/>
            <a:r>
              <a:rPr lang="en-GB" sz="1200" i="1" dirty="0">
                <a:latin typeface="GT Eesti Text Book" panose="00000400000000000000" pitchFamily="2" charset="0"/>
              </a:rPr>
              <a:t>for references, see full report</a:t>
            </a:r>
            <a:endParaRPr lang="en-GB" i="1" dirty="0"/>
          </a:p>
        </p:txBody>
      </p:sp>
    </p:spTree>
    <p:extLst>
      <p:ext uri="{BB962C8B-B14F-4D97-AF65-F5344CB8AC3E}">
        <p14:creationId xmlns:p14="http://schemas.microsoft.com/office/powerpoint/2010/main" val="421667509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86486" y="1484784"/>
            <a:ext cx="7629929" cy="3693319"/>
          </a:xfrm>
          <a:prstGeom prst="rect">
            <a:avLst/>
          </a:prstGeom>
          <a:noFill/>
        </p:spPr>
        <p:txBody>
          <a:bodyPr wrap="square" rtlCol="0">
            <a:spAutoFit/>
          </a:bodyPr>
          <a:lstStyle/>
          <a:p>
            <a:r>
              <a:rPr lang="en-GB" sz="1800" dirty="0">
                <a:latin typeface="GT Eesti Text Book" panose="00000400000000000000" pitchFamily="2" charset="0"/>
              </a:rPr>
              <a:t>To test the idea of a network for care professionals and cultural/creative organisations, we consulted care professionals and members of learning teams in cultural/creative organisations through:</a:t>
            </a:r>
            <a:br>
              <a:rPr lang="en-GB" sz="1800" dirty="0">
                <a:latin typeface="GT Eesti Text Book" panose="00000400000000000000" pitchFamily="2" charset="0"/>
              </a:rPr>
            </a:br>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Online surveys</a:t>
            </a:r>
          </a:p>
          <a:p>
            <a:pPr marL="285750" indent="-285750">
              <a:buFont typeface="Arial" panose="020B0604020202020204" pitchFamily="34" charset="0"/>
              <a:buChar char="•"/>
            </a:pPr>
            <a:r>
              <a:rPr lang="en-GB" sz="1800" dirty="0">
                <a:latin typeface="GT Eesti Text Book" panose="00000400000000000000" pitchFamily="2" charset="0"/>
              </a:rPr>
              <a:t>Telephone interviews</a:t>
            </a:r>
          </a:p>
          <a:p>
            <a:pPr marL="285750" indent="-285750">
              <a:buFont typeface="Arial" panose="020B0604020202020204" pitchFamily="34" charset="0"/>
              <a:buChar char="•"/>
            </a:pPr>
            <a:endParaRPr lang="en-GB" sz="1800" dirty="0">
              <a:latin typeface="GT Eesti Text Book" panose="00000400000000000000" pitchFamily="2" charset="0"/>
            </a:endParaRPr>
          </a:p>
          <a:p>
            <a:pPr marL="285750" indent="-285750">
              <a:buFont typeface="Arial" panose="020B0604020202020204" pitchFamily="34" charset="0"/>
              <a:buChar char="•"/>
            </a:pPr>
            <a:endParaRPr lang="en-GB" sz="1800" dirty="0">
              <a:latin typeface="GT Eesti Text Book" panose="00000400000000000000" pitchFamily="2" charset="0"/>
            </a:endParaRPr>
          </a:p>
          <a:p>
            <a:r>
              <a:rPr lang="en-GB" sz="1800" dirty="0">
                <a:latin typeface="GT Eesti Text Book" panose="00000400000000000000" pitchFamily="2" charset="0"/>
              </a:rPr>
              <a:t>We also consulted young people about their self perception, and the role of cultural organisations in their lives. Young people were consulted through focus groups.</a:t>
            </a:r>
          </a:p>
          <a:p>
            <a:endParaRPr lang="en-GB" sz="1800" dirty="0">
              <a:latin typeface="GT Eesti Text Book" panose="00000400000000000000" pitchFamily="2" charset="0"/>
            </a:endParaRPr>
          </a:p>
          <a:p>
            <a:r>
              <a:rPr lang="en-GB" sz="1800" dirty="0">
                <a:latin typeface="GT Eesti Text Book" panose="00000400000000000000" pitchFamily="2" charset="0"/>
              </a:rPr>
              <a:t>The findings of this consultation process are summarised below.</a:t>
            </a:r>
            <a:endParaRPr lang="en-GB" sz="20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9" name="Text Box 2">
            <a:extLst>
              <a:ext uri="{FF2B5EF4-FFF2-40B4-BE49-F238E27FC236}">
                <a16:creationId xmlns:a16="http://schemas.microsoft.com/office/drawing/2014/main" id="{B2430EAE-834A-44C8-B591-C837AFB8DEDF}"/>
              </a:ext>
            </a:extLst>
          </p:cNvPr>
          <p:cNvSpPr txBox="1">
            <a:spLocks noChangeArrowheads="1"/>
          </p:cNvSpPr>
          <p:nvPr/>
        </p:nvSpPr>
        <p:spPr bwMode="auto">
          <a:xfrm>
            <a:off x="614736" y="614963"/>
            <a:ext cx="2733128"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The Ecology of Care:</a:t>
            </a:r>
          </a:p>
        </p:txBody>
      </p:sp>
      <p:sp>
        <p:nvSpPr>
          <p:cNvPr id="11" name="Text Box 2">
            <a:extLst>
              <a:ext uri="{FF2B5EF4-FFF2-40B4-BE49-F238E27FC236}">
                <a16:creationId xmlns:a16="http://schemas.microsoft.com/office/drawing/2014/main" id="{33B4AAC0-33C2-4686-9901-B1023EDBFFDF}"/>
              </a:ext>
            </a:extLst>
          </p:cNvPr>
          <p:cNvSpPr txBox="1">
            <a:spLocks noChangeArrowheads="1"/>
          </p:cNvSpPr>
          <p:nvPr/>
        </p:nvSpPr>
        <p:spPr bwMode="auto">
          <a:xfrm>
            <a:off x="614736" y="614963"/>
            <a:ext cx="3093168"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The Ecology of Care:</a:t>
            </a:r>
          </a:p>
        </p:txBody>
      </p:sp>
      <p:sp>
        <p:nvSpPr>
          <p:cNvPr id="12" name="Text Box 2">
            <a:extLst>
              <a:ext uri="{FF2B5EF4-FFF2-40B4-BE49-F238E27FC236}">
                <a16:creationId xmlns:a16="http://schemas.microsoft.com/office/drawing/2014/main" id="{18C23586-ECBF-4CA5-B490-5680A21F896C}"/>
              </a:ext>
            </a:extLst>
          </p:cNvPr>
          <p:cNvSpPr txBox="1">
            <a:spLocks noChangeArrowheads="1"/>
          </p:cNvSpPr>
          <p:nvPr/>
        </p:nvSpPr>
        <p:spPr bwMode="auto">
          <a:xfrm>
            <a:off x="614736" y="614962"/>
            <a:ext cx="3309193"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Network Consultation</a:t>
            </a:r>
          </a:p>
        </p:txBody>
      </p:sp>
    </p:spTree>
    <p:extLst>
      <p:ext uri="{BB962C8B-B14F-4D97-AF65-F5344CB8AC3E}">
        <p14:creationId xmlns:p14="http://schemas.microsoft.com/office/powerpoint/2010/main" val="116776374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511418"/>
            <a:ext cx="8011616" cy="4278094"/>
          </a:xfrm>
          <a:prstGeom prst="rect">
            <a:avLst/>
          </a:prstGeom>
          <a:noFill/>
        </p:spPr>
        <p:txBody>
          <a:bodyPr wrap="square" rtlCol="0">
            <a:spAutoFit/>
          </a:bodyPr>
          <a:lstStyle/>
          <a:p>
            <a:r>
              <a:rPr lang="en-GB" sz="1600" b="1" dirty="0">
                <a:latin typeface="GT Eesti Text Book" panose="00000400000000000000" pitchFamily="2" charset="0"/>
              </a:rPr>
              <a:t>Finding 1: Capacity is an issue, joint working could be a solution</a:t>
            </a:r>
          </a:p>
          <a:p>
            <a:pPr marL="285750" indent="-285750">
              <a:buFont typeface="Arial" panose="020B0604020202020204" pitchFamily="34" charset="0"/>
              <a:buChar char="•"/>
            </a:pPr>
            <a:r>
              <a:rPr lang="en-GB" sz="1600" dirty="0">
                <a:latin typeface="GT Eesti Text Book" panose="00000400000000000000" pitchFamily="2" charset="0"/>
              </a:rPr>
              <a:t>Time/ workload is a </a:t>
            </a:r>
            <a:r>
              <a:rPr lang="en-GB" sz="1600" u="sng" dirty="0">
                <a:latin typeface="GT Eesti Text Book" panose="00000400000000000000" pitchFamily="2" charset="0"/>
              </a:rPr>
              <a:t>major barrier</a:t>
            </a:r>
            <a:r>
              <a:rPr lang="en-GB" sz="1600" dirty="0">
                <a:latin typeface="GT Eesti Text Book" panose="00000400000000000000" pitchFamily="2" charset="0"/>
              </a:rPr>
              <a:t> to network participation</a:t>
            </a:r>
          </a:p>
          <a:p>
            <a:pPr marL="285750" indent="-285750">
              <a:buFont typeface="Arial" panose="020B0604020202020204" pitchFamily="34" charset="0"/>
              <a:buChar char="•"/>
            </a:pPr>
            <a:r>
              <a:rPr lang="en-GB" sz="1600" dirty="0">
                <a:latin typeface="GT Eesti Text Book" panose="00000400000000000000" pitchFamily="2" charset="0"/>
              </a:rPr>
              <a:t>Take up of cultural enrichment opportunities by families may be low if they are not supported to sign up</a:t>
            </a:r>
          </a:p>
          <a:p>
            <a:pPr marL="285750" indent="-285750">
              <a:buFont typeface="Arial" panose="020B0604020202020204" pitchFamily="34" charset="0"/>
              <a:buChar char="•"/>
            </a:pPr>
            <a:r>
              <a:rPr lang="en-GB" sz="1600" dirty="0">
                <a:latin typeface="GT Eesti Text Book" panose="00000400000000000000" pitchFamily="2" charset="0"/>
              </a:rPr>
              <a:t>Professionals value cultural orgs that can inspire &amp; support YP; want to collaborate</a:t>
            </a:r>
          </a:p>
          <a:p>
            <a:pPr marL="285750" indent="-285750">
              <a:buFont typeface="Arial" panose="020B0604020202020204" pitchFamily="34" charset="0"/>
              <a:buChar char="•"/>
            </a:pPr>
            <a:r>
              <a:rPr lang="en-GB" sz="1600" dirty="0">
                <a:latin typeface="GT Eesti Text Book" panose="00000400000000000000" pitchFamily="2" charset="0"/>
              </a:rPr>
              <a:t>All agreed</a:t>
            </a:r>
            <a:r>
              <a:rPr lang="en-GB" sz="1600" dirty="0">
                <a:latin typeface="GT Eesti Text Book" panose="00000400000000000000" pitchFamily="2" charset="0"/>
                <a:sym typeface="Wingdings" panose="05000000000000000000" pitchFamily="2" charset="2"/>
              </a:rPr>
              <a:t> it would be useful to meet with others across the care/ cultural sectors</a:t>
            </a:r>
          </a:p>
          <a:p>
            <a:pPr marL="285750" indent="-285750">
              <a:buFont typeface="Arial" panose="020B0604020202020204" pitchFamily="34" charset="0"/>
              <a:buChar char="•"/>
            </a:pPr>
            <a:endParaRPr lang="en-GB" sz="1600" dirty="0">
              <a:latin typeface="GT Eesti Text Book" panose="00000400000000000000" pitchFamily="2" charset="0"/>
              <a:sym typeface="Wingdings" panose="05000000000000000000" pitchFamily="2" charset="2"/>
            </a:endParaRPr>
          </a:p>
          <a:p>
            <a:r>
              <a:rPr lang="en-GB" sz="1600" b="1" dirty="0">
                <a:latin typeface="GT Eesti Text Book" panose="00000400000000000000" pitchFamily="2" charset="0"/>
              </a:rPr>
              <a:t>Finding</a:t>
            </a:r>
            <a:r>
              <a:rPr lang="en-GB" sz="1600" dirty="0">
                <a:latin typeface="GT Eesti Text Book" panose="00000400000000000000" pitchFamily="2" charset="0"/>
              </a:rPr>
              <a:t> </a:t>
            </a:r>
            <a:r>
              <a:rPr lang="en-GB" sz="1600" b="1" dirty="0">
                <a:latin typeface="GT Eesti Text Book" panose="00000400000000000000" pitchFamily="2" charset="0"/>
              </a:rPr>
              <a:t>2: Creativity can be a valuable tool for supporting &amp; engaging care-experienced young people. Perceptions may be a barrier.</a:t>
            </a:r>
          </a:p>
          <a:p>
            <a:pPr marL="285750" indent="-285750">
              <a:buFont typeface="Arial" panose="020B0604020202020204" pitchFamily="34" charset="0"/>
              <a:buChar char="•"/>
            </a:pPr>
            <a:r>
              <a:rPr lang="en-GB" sz="1600" dirty="0">
                <a:latin typeface="GT Eesti Text Book" panose="00000400000000000000" pitchFamily="2" charset="0"/>
              </a:rPr>
              <a:t>75% of respondents agreed that their YP were interested in the creative arts.</a:t>
            </a:r>
          </a:p>
          <a:p>
            <a:pPr marL="285750" indent="-285750">
              <a:buFont typeface="Arial" panose="020B0604020202020204" pitchFamily="34" charset="0"/>
              <a:buChar char="•"/>
            </a:pPr>
            <a:r>
              <a:rPr lang="en-GB" sz="1600" dirty="0">
                <a:latin typeface="GT Eesti Text Book" panose="00000400000000000000" pitchFamily="2" charset="0"/>
              </a:rPr>
              <a:t>There is a belief in the power of creativity to support successful onward progression</a:t>
            </a:r>
          </a:p>
          <a:p>
            <a:pPr marL="285750" indent="-285750">
              <a:buFont typeface="Arial" panose="020B0604020202020204" pitchFamily="34" charset="0"/>
              <a:buChar char="•"/>
            </a:pPr>
            <a:r>
              <a:rPr lang="en-GB" sz="1600" dirty="0">
                <a:latin typeface="GT Eesti Text Book" panose="00000400000000000000" pitchFamily="2" charset="0"/>
              </a:rPr>
              <a:t>Creativity, and enjoyment in creativity, can be transferred across into education</a:t>
            </a:r>
          </a:p>
          <a:p>
            <a:r>
              <a:rPr lang="en-GB" sz="1600" u="sng" dirty="0">
                <a:latin typeface="GT Eesti Text Book" panose="00000400000000000000" pitchFamily="2" charset="0"/>
              </a:rPr>
              <a:t>But </a:t>
            </a:r>
          </a:p>
          <a:p>
            <a:pPr marL="285750" indent="-285750">
              <a:buFont typeface="Arial" panose="020B0604020202020204" pitchFamily="34" charset="0"/>
              <a:buChar char="•"/>
            </a:pPr>
            <a:r>
              <a:rPr lang="en-GB" sz="1600" dirty="0">
                <a:latin typeface="GT Eesti Text Book" panose="00000400000000000000" pitchFamily="2" charset="0"/>
              </a:rPr>
              <a:t>Some believe there is little evidence for creativity helping care-experienced YP (even though evidence exists).</a:t>
            </a:r>
          </a:p>
          <a:p>
            <a:pPr marL="285750" indent="-285750">
              <a:buFont typeface="Arial" panose="020B0604020202020204" pitchFamily="34" charset="0"/>
              <a:buChar char="•"/>
            </a:pPr>
            <a:r>
              <a:rPr lang="en-GB" sz="1600" dirty="0">
                <a:latin typeface="GT Eesti Text Book" panose="00000400000000000000" pitchFamily="2" charset="0"/>
              </a:rPr>
              <a:t>Some YP may not consider themselves to be creative. Some UASC may have little experience of the arts and struggle to see their relevance.</a:t>
            </a:r>
            <a:endParaRPr lang="en-GB" sz="18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2" name="Text Box 2">
            <a:extLst>
              <a:ext uri="{FF2B5EF4-FFF2-40B4-BE49-F238E27FC236}">
                <a16:creationId xmlns:a16="http://schemas.microsoft.com/office/drawing/2014/main" id="{18C23586-ECBF-4CA5-B490-5680A21F896C}"/>
              </a:ext>
            </a:extLst>
          </p:cNvPr>
          <p:cNvSpPr txBox="1">
            <a:spLocks noChangeArrowheads="1"/>
          </p:cNvSpPr>
          <p:nvPr/>
        </p:nvSpPr>
        <p:spPr bwMode="auto">
          <a:xfrm>
            <a:off x="611560" y="626207"/>
            <a:ext cx="6264695"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Network Consultation – Care Professionals </a:t>
            </a:r>
          </a:p>
        </p:txBody>
      </p:sp>
    </p:spTree>
    <p:extLst>
      <p:ext uri="{BB962C8B-B14F-4D97-AF65-F5344CB8AC3E}">
        <p14:creationId xmlns:p14="http://schemas.microsoft.com/office/powerpoint/2010/main" val="152392293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467544" y="1220548"/>
            <a:ext cx="4464496" cy="5016758"/>
          </a:xfrm>
          <a:prstGeom prst="rect">
            <a:avLst/>
          </a:prstGeom>
          <a:noFill/>
        </p:spPr>
        <p:txBody>
          <a:bodyPr wrap="square" rtlCol="0">
            <a:spAutoFit/>
          </a:bodyPr>
          <a:lstStyle/>
          <a:p>
            <a:pPr marL="285750" indent="-285750">
              <a:buFont typeface="Arial" panose="020B0604020202020204" pitchFamily="34" charset="0"/>
              <a:buChar char="•"/>
            </a:pPr>
            <a:r>
              <a:rPr lang="en-GB" sz="1600" dirty="0">
                <a:latin typeface="GT Eesti Text Book" panose="00000400000000000000"/>
              </a:rPr>
              <a:t>Introduction</a:t>
            </a:r>
          </a:p>
          <a:p>
            <a:pPr marL="285750" indent="-285750">
              <a:buFont typeface="Arial" panose="020B0604020202020204" pitchFamily="34" charset="0"/>
              <a:buChar char="•"/>
            </a:pPr>
            <a:endParaRPr lang="en-GB" sz="1600" dirty="0">
              <a:latin typeface="GT Eesti Text Book" panose="00000400000000000000"/>
            </a:endParaRPr>
          </a:p>
          <a:p>
            <a:pPr marL="285750" indent="-285750">
              <a:buFont typeface="Arial" panose="020B0604020202020204" pitchFamily="34" charset="0"/>
              <a:buChar char="•"/>
            </a:pPr>
            <a:r>
              <a:rPr lang="en-GB" sz="1600" dirty="0">
                <a:latin typeface="GT Eesti Text Book" panose="00000400000000000000"/>
              </a:rPr>
              <a:t>The research</a:t>
            </a:r>
          </a:p>
          <a:p>
            <a:pPr marL="285750" indent="-285750">
              <a:buFont typeface="Arial" panose="020B0604020202020204" pitchFamily="34" charset="0"/>
              <a:buChar char="•"/>
            </a:pPr>
            <a:endParaRPr lang="en-GB" sz="1600" dirty="0">
              <a:latin typeface="GT Eesti Text Book" panose="00000400000000000000"/>
            </a:endParaRPr>
          </a:p>
          <a:p>
            <a:pPr marL="285750" indent="-285750">
              <a:buFont typeface="Arial" panose="020B0604020202020204" pitchFamily="34" charset="0"/>
              <a:buChar char="•"/>
            </a:pPr>
            <a:r>
              <a:rPr lang="en-GB" sz="1600" dirty="0">
                <a:latin typeface="GT Eesti Text Book" panose="00000400000000000000"/>
              </a:rPr>
              <a:t>Literature review</a:t>
            </a:r>
          </a:p>
          <a:p>
            <a:pPr marL="742950" lvl="1" indent="-285750">
              <a:buFont typeface="Arial" panose="020B0604020202020204" pitchFamily="34" charset="0"/>
              <a:buChar char="•"/>
            </a:pPr>
            <a:r>
              <a:rPr lang="en-GB" sz="1600" dirty="0">
                <a:latin typeface="GT Eesti Text Book" panose="00000400000000000000"/>
              </a:rPr>
              <a:t>Some numbers</a:t>
            </a:r>
          </a:p>
          <a:p>
            <a:pPr marL="742950" lvl="1" indent="-285750">
              <a:buFont typeface="Arial" panose="020B0604020202020204" pitchFamily="34" charset="0"/>
              <a:buChar char="•"/>
            </a:pPr>
            <a:r>
              <a:rPr lang="en-GB" sz="1600" dirty="0">
                <a:latin typeface="GT Eesti Text Book" panose="00000400000000000000"/>
              </a:rPr>
              <a:t>Statistical outcomes for care experienced children and young people</a:t>
            </a:r>
          </a:p>
          <a:p>
            <a:pPr marL="742950" lvl="1" indent="-285750">
              <a:buFont typeface="Arial" panose="020B0604020202020204" pitchFamily="34" charset="0"/>
              <a:buChar char="•"/>
            </a:pPr>
            <a:r>
              <a:rPr lang="en-GB" sz="1600" dirty="0">
                <a:latin typeface="GT Eesti Text Book" panose="00000400000000000000"/>
              </a:rPr>
              <a:t>Effects of pre-care experience</a:t>
            </a:r>
          </a:p>
          <a:p>
            <a:pPr marL="742950" lvl="1" indent="-285750">
              <a:buFont typeface="Arial" panose="020B0604020202020204" pitchFamily="34" charset="0"/>
              <a:buChar char="•"/>
            </a:pPr>
            <a:r>
              <a:rPr lang="en-GB" sz="1600" dirty="0">
                <a:latin typeface="GT Eesti Text Book" panose="00000400000000000000"/>
              </a:rPr>
              <a:t>Effects of the system</a:t>
            </a:r>
          </a:p>
          <a:p>
            <a:pPr marL="742950" lvl="1" indent="-285750">
              <a:buFont typeface="Arial" panose="020B0604020202020204" pitchFamily="34" charset="0"/>
              <a:buChar char="•"/>
            </a:pPr>
            <a:r>
              <a:rPr lang="en-GB" sz="1600" dirty="0">
                <a:latin typeface="GT Eesti Text Book" panose="00000400000000000000"/>
              </a:rPr>
              <a:t>Statutory support</a:t>
            </a:r>
          </a:p>
          <a:p>
            <a:pPr marL="742950" lvl="1" indent="-285750">
              <a:buFont typeface="Arial" panose="020B0604020202020204" pitchFamily="34" charset="0"/>
              <a:buChar char="•"/>
            </a:pPr>
            <a:r>
              <a:rPr lang="en-GB" sz="1600" dirty="0">
                <a:latin typeface="GT Eesti Text Book" panose="00000400000000000000"/>
              </a:rPr>
              <a:t>Care Leaver Covenant</a:t>
            </a:r>
          </a:p>
          <a:p>
            <a:pPr marL="742950" lvl="1" indent="-285750">
              <a:buFont typeface="Arial" panose="020B0604020202020204" pitchFamily="34" charset="0"/>
              <a:buChar char="•"/>
            </a:pPr>
            <a:r>
              <a:rPr lang="en-GB" sz="1600" dirty="0">
                <a:latin typeface="GT Eesti Text Book" panose="00000400000000000000"/>
              </a:rPr>
              <a:t>Systemic challenges</a:t>
            </a:r>
          </a:p>
          <a:p>
            <a:pPr marL="742950" lvl="1" indent="-285750">
              <a:buFont typeface="Arial" panose="020B0604020202020204" pitchFamily="34" charset="0"/>
              <a:buChar char="•"/>
            </a:pPr>
            <a:r>
              <a:rPr lang="en-GB" sz="1600" dirty="0">
                <a:latin typeface="GT Eesti Text Book" panose="00000400000000000000"/>
              </a:rPr>
              <a:t>Wider systems of support</a:t>
            </a:r>
          </a:p>
          <a:p>
            <a:pPr marL="285750" indent="-285750">
              <a:buFont typeface="Arial" panose="020B0604020202020204" pitchFamily="34" charset="0"/>
              <a:buChar char="•"/>
            </a:pPr>
            <a:endParaRPr lang="en-GB" sz="1600" dirty="0">
              <a:latin typeface="GT Eesti Text Book" panose="00000400000000000000"/>
            </a:endParaRPr>
          </a:p>
          <a:p>
            <a:pPr marL="285750" indent="-285750">
              <a:buFont typeface="Arial" panose="020B0604020202020204" pitchFamily="34" charset="0"/>
              <a:buChar char="•"/>
            </a:pPr>
            <a:r>
              <a:rPr lang="en-GB" sz="1600" dirty="0">
                <a:latin typeface="GT Eesti Text Book" panose="00000400000000000000"/>
              </a:rPr>
              <a:t>Past A New Direction research</a:t>
            </a:r>
          </a:p>
          <a:p>
            <a:pPr marL="742950" lvl="1" indent="-285750">
              <a:buFont typeface="Arial" panose="020B0604020202020204" pitchFamily="34" charset="0"/>
              <a:buChar char="•"/>
            </a:pPr>
            <a:r>
              <a:rPr lang="en-GB" sz="1600" dirty="0">
                <a:latin typeface="GT Eesti Text Book" panose="00000400000000000000"/>
              </a:rPr>
              <a:t>Coram 2016</a:t>
            </a:r>
          </a:p>
          <a:p>
            <a:pPr marL="742950" lvl="1" indent="-285750">
              <a:buFont typeface="Arial" panose="020B0604020202020204" pitchFamily="34" charset="0"/>
              <a:buChar char="•"/>
            </a:pPr>
            <a:r>
              <a:rPr lang="en-GB" sz="1600" dirty="0">
                <a:latin typeface="GT Eesti Text Book" panose="00000400000000000000"/>
              </a:rPr>
              <a:t>Barnes 2018</a:t>
            </a:r>
          </a:p>
          <a:p>
            <a:pPr marL="285750" indent="-285750">
              <a:buFont typeface="Arial" panose="020B0604020202020204" pitchFamily="34" charset="0"/>
              <a:buChar char="•"/>
            </a:pPr>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New research findings, 2021</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9" name="Text Box 2">
            <a:extLst>
              <a:ext uri="{FF2B5EF4-FFF2-40B4-BE49-F238E27FC236}">
                <a16:creationId xmlns:a16="http://schemas.microsoft.com/office/drawing/2014/main" id="{D6A08999-7DBD-4DC6-8DB4-0971AABD9CBD}"/>
              </a:ext>
            </a:extLst>
          </p:cNvPr>
          <p:cNvSpPr txBox="1">
            <a:spLocks noChangeArrowheads="1"/>
          </p:cNvSpPr>
          <p:nvPr/>
        </p:nvSpPr>
        <p:spPr bwMode="auto">
          <a:xfrm>
            <a:off x="614737" y="625056"/>
            <a:ext cx="1508991" cy="535185"/>
          </a:xfrm>
          <a:prstGeom prst="rect">
            <a:avLst/>
          </a:prstGeom>
          <a:solidFill>
            <a:srgbClr val="92D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latin typeface="GT Eesti Display UltraBold" panose="00000A00000000000000" pitchFamily="2" charset="0"/>
                <a:ea typeface="Calibri" panose="020F0502020204030204" pitchFamily="34" charset="0"/>
                <a:cs typeface="Times New Roman" panose="02020603050405020304" pitchFamily="18" charset="0"/>
              </a:rPr>
              <a:t>Contents</a:t>
            </a:r>
            <a:endParaRPr lang="en-GB"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10" name="TextBox 9">
            <a:extLst>
              <a:ext uri="{FF2B5EF4-FFF2-40B4-BE49-F238E27FC236}">
                <a16:creationId xmlns:a16="http://schemas.microsoft.com/office/drawing/2014/main" id="{F91D2964-7CEC-43C1-B4C3-683B910E2D45}"/>
              </a:ext>
            </a:extLst>
          </p:cNvPr>
          <p:cNvSpPr txBox="1"/>
          <p:nvPr/>
        </p:nvSpPr>
        <p:spPr>
          <a:xfrm>
            <a:off x="5364088" y="1220548"/>
            <a:ext cx="4464496" cy="2800767"/>
          </a:xfrm>
          <a:prstGeom prst="rect">
            <a:avLst/>
          </a:prstGeom>
          <a:noFill/>
        </p:spPr>
        <p:txBody>
          <a:bodyPr wrap="square" rtlCol="0">
            <a:spAutoFit/>
          </a:bodyPr>
          <a:lstStyle/>
          <a:p>
            <a:pPr marL="285750" indent="-285750">
              <a:buFont typeface="Arial" panose="020B0604020202020204" pitchFamily="34" charset="0"/>
              <a:buChar char="•"/>
            </a:pPr>
            <a:r>
              <a:rPr lang="en-GB" sz="1600" dirty="0">
                <a:latin typeface="GT Eesti Text Book" panose="00000400000000000000"/>
              </a:rPr>
              <a:t>Network consultation</a:t>
            </a:r>
          </a:p>
          <a:p>
            <a:pPr marL="742950" lvl="1" indent="-285750">
              <a:buFont typeface="Arial" panose="020B0604020202020204" pitchFamily="34" charset="0"/>
              <a:buChar char="•"/>
            </a:pPr>
            <a:r>
              <a:rPr lang="en-GB" sz="1600" dirty="0">
                <a:latin typeface="GT Eesti Text Book" panose="00000400000000000000"/>
              </a:rPr>
              <a:t>Care professionals</a:t>
            </a:r>
          </a:p>
          <a:p>
            <a:pPr marL="742950" lvl="1" indent="-285750">
              <a:buFont typeface="Arial" panose="020B0604020202020204" pitchFamily="34" charset="0"/>
              <a:buChar char="•"/>
            </a:pPr>
            <a:r>
              <a:rPr lang="en-GB" sz="1600" dirty="0">
                <a:latin typeface="GT Eesti Text Book" panose="00000400000000000000"/>
              </a:rPr>
              <a:t>Cultural organisations</a:t>
            </a:r>
          </a:p>
          <a:p>
            <a:pPr marL="742950" lvl="1" indent="-285750">
              <a:buFont typeface="Arial" panose="020B0604020202020204" pitchFamily="34" charset="0"/>
              <a:buChar char="•"/>
            </a:pPr>
            <a:r>
              <a:rPr lang="en-GB" sz="1600" dirty="0">
                <a:latin typeface="GT Eesti Text Book" panose="00000400000000000000"/>
              </a:rPr>
              <a:t>Young people</a:t>
            </a:r>
          </a:p>
          <a:p>
            <a:pPr marL="742950" lvl="1" indent="-285750">
              <a:buFont typeface="Arial" panose="020B0604020202020204" pitchFamily="34" charset="0"/>
              <a:buChar char="•"/>
            </a:pPr>
            <a:r>
              <a:rPr lang="en-GB" sz="1600" dirty="0">
                <a:latin typeface="GT Eesti Text Book" panose="00000400000000000000"/>
              </a:rPr>
              <a:t>Recommendations</a:t>
            </a:r>
          </a:p>
          <a:p>
            <a:pPr marL="742950" lvl="1" indent="-285750">
              <a:buFont typeface="Arial" panose="020B0604020202020204" pitchFamily="34" charset="0"/>
              <a:buChar char="•"/>
            </a:pPr>
            <a:endParaRPr lang="en-GB" sz="1600" dirty="0">
              <a:latin typeface="GT Eesti Text Book" panose="00000400000000000000"/>
            </a:endParaRPr>
          </a:p>
          <a:p>
            <a:pPr marL="285750" indent="-285750">
              <a:buFont typeface="Arial" panose="020B0604020202020204" pitchFamily="34" charset="0"/>
              <a:buChar char="•"/>
            </a:pPr>
            <a:r>
              <a:rPr lang="en-GB" sz="1600" dirty="0">
                <a:latin typeface="GT Eesti Text Book" panose="00000400000000000000"/>
              </a:rPr>
              <a:t>Programme design consultation</a:t>
            </a:r>
          </a:p>
          <a:p>
            <a:pPr marL="742950" lvl="1" indent="-285750">
              <a:buFont typeface="Arial" panose="020B0604020202020204" pitchFamily="34" charset="0"/>
              <a:buChar char="•"/>
            </a:pPr>
            <a:r>
              <a:rPr lang="en-GB" sz="1600" dirty="0">
                <a:latin typeface="GT Eesti Text Book" panose="00000400000000000000"/>
              </a:rPr>
              <a:t>Aim</a:t>
            </a:r>
          </a:p>
          <a:p>
            <a:pPr marL="742950" lvl="1" indent="-285750">
              <a:buFont typeface="Arial" panose="020B0604020202020204" pitchFamily="34" charset="0"/>
              <a:buChar char="•"/>
            </a:pPr>
            <a:r>
              <a:rPr lang="en-GB" sz="1600" dirty="0">
                <a:latin typeface="GT Eesti Text Book" panose="00000400000000000000"/>
              </a:rPr>
              <a:t>Findings</a:t>
            </a:r>
          </a:p>
          <a:p>
            <a:pPr marL="742950" lvl="1" indent="-285750">
              <a:buFont typeface="Arial" panose="020B0604020202020204" pitchFamily="34" charset="0"/>
              <a:buChar char="•"/>
            </a:pPr>
            <a:r>
              <a:rPr lang="en-GB" sz="1600" dirty="0">
                <a:latin typeface="GT Eesti Text Book" panose="00000400000000000000"/>
              </a:rPr>
              <a:t>Recommendations</a:t>
            </a:r>
          </a:p>
          <a:p>
            <a:pPr marL="285750" indent="-285750">
              <a:buFont typeface="Arial" panose="020B0604020202020204" pitchFamily="34" charset="0"/>
              <a:buChar char="•"/>
            </a:pPr>
            <a:endParaRPr lang="en-GB" sz="1600" dirty="0">
              <a:latin typeface="GT Eesti Text Book" panose="00000400000000000000" pitchFamily="2" charset="0"/>
            </a:endParaRPr>
          </a:p>
        </p:txBody>
      </p:sp>
    </p:spTree>
    <p:extLst>
      <p:ext uri="{BB962C8B-B14F-4D97-AF65-F5344CB8AC3E}">
        <p14:creationId xmlns:p14="http://schemas.microsoft.com/office/powerpoint/2010/main" val="161337834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21283" y="1348080"/>
            <a:ext cx="8208913" cy="4524315"/>
          </a:xfrm>
          <a:prstGeom prst="rect">
            <a:avLst/>
          </a:prstGeom>
          <a:noFill/>
        </p:spPr>
        <p:txBody>
          <a:bodyPr wrap="square" rtlCol="0">
            <a:spAutoFit/>
          </a:bodyPr>
          <a:lstStyle/>
          <a:p>
            <a:r>
              <a:rPr lang="en-GB" sz="1600" b="1" dirty="0">
                <a:latin typeface="GT Eesti Text Book" panose="00000400000000000000" pitchFamily="2" charset="0"/>
              </a:rPr>
              <a:t>Finding 3: There is a need for specific awareness around the care experience</a:t>
            </a:r>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There are many cultural opportunities for YP in London but far fewer specific opportunities for care-experienced YP</a:t>
            </a:r>
          </a:p>
          <a:p>
            <a:pPr marL="285750" indent="-285750">
              <a:buFont typeface="Arial" panose="020B0604020202020204" pitchFamily="34" charset="0"/>
              <a:buChar char="•"/>
            </a:pPr>
            <a:r>
              <a:rPr lang="en-GB" sz="1600" dirty="0">
                <a:latin typeface="GT Eesti Text Book" panose="00000400000000000000" pitchFamily="2" charset="0"/>
              </a:rPr>
              <a:t>Greater clarity/ more comprehensive offer is needed for statutory services to feel confident knowing about and referring their young people to cultural opportunities.</a:t>
            </a:r>
          </a:p>
          <a:p>
            <a:pPr marL="285750" indent="-285750">
              <a:buFont typeface="Arial" panose="020B0604020202020204" pitchFamily="34" charset="0"/>
              <a:buChar char="•"/>
            </a:pPr>
            <a:r>
              <a:rPr lang="en-GB" sz="1600" dirty="0">
                <a:latin typeface="GT Eesti Text Book" panose="00000400000000000000" pitchFamily="2" charset="0"/>
              </a:rPr>
              <a:t>Working with care-experienced young people requires knowledge and specialism – some cultural organisations may not have this</a:t>
            </a:r>
            <a:r>
              <a:rPr lang="en-GB" sz="1600" dirty="0">
                <a:latin typeface="GT Eesti Text Book" panose="00000400000000000000" pitchFamily="2" charset="0"/>
                <a:sym typeface="Wingdings" panose="05000000000000000000" pitchFamily="2" charset="2"/>
              </a:rPr>
              <a:t>.</a:t>
            </a:r>
          </a:p>
          <a:p>
            <a:pPr marL="285750" indent="-285750">
              <a:buFont typeface="Arial" panose="020B0604020202020204" pitchFamily="34" charset="0"/>
              <a:buChar char="•"/>
            </a:pPr>
            <a:endParaRPr lang="en-GB" sz="1600" dirty="0">
              <a:latin typeface="GT Eesti Text Book" panose="00000400000000000000" pitchFamily="2" charset="0"/>
              <a:sym typeface="Wingdings" panose="05000000000000000000" pitchFamily="2" charset="2"/>
            </a:endParaRPr>
          </a:p>
          <a:p>
            <a:r>
              <a:rPr lang="en-GB" sz="1600" b="1" dirty="0">
                <a:latin typeface="GT Eesti Text Book" panose="00000400000000000000" pitchFamily="2" charset="0"/>
              </a:rPr>
              <a:t>Finding</a:t>
            </a:r>
            <a:r>
              <a:rPr lang="en-GB" sz="1600" dirty="0">
                <a:latin typeface="GT Eesti Text Book" panose="00000400000000000000" pitchFamily="2" charset="0"/>
              </a:rPr>
              <a:t> </a:t>
            </a:r>
            <a:r>
              <a:rPr lang="en-GB" sz="1600" b="1" dirty="0">
                <a:latin typeface="GT Eesti Text Book" panose="00000400000000000000" pitchFamily="2" charset="0"/>
              </a:rPr>
              <a:t>4: There is support for a network and the sharing of ideas and opportunities</a:t>
            </a:r>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Statutory sector wants to connect with cultural orgs to support YP into cultural </a:t>
            </a:r>
            <a:r>
              <a:rPr lang="en-GB" sz="1600" dirty="0" err="1">
                <a:latin typeface="GT Eesti Text Book" panose="00000400000000000000" pitchFamily="2" charset="0"/>
              </a:rPr>
              <a:t>opps</a:t>
            </a:r>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100% of respondents supported idea of a network but capacity to attend is stretched.</a:t>
            </a:r>
          </a:p>
          <a:p>
            <a:pPr marL="285750" indent="-285750">
              <a:buFont typeface="Arial" panose="020B0604020202020204" pitchFamily="34" charset="0"/>
              <a:buChar char="•"/>
            </a:pPr>
            <a:r>
              <a:rPr lang="en-GB" sz="1600" dirty="0">
                <a:latin typeface="GT Eesti Text Book" panose="00000400000000000000" pitchFamily="2" charset="0"/>
              </a:rPr>
              <a:t>Other approaches suggested: E-bulletin, online search tool, ‘speed dating’ for care and cultural professionals</a:t>
            </a:r>
          </a:p>
          <a:p>
            <a:pPr marL="285750" indent="-285750">
              <a:buFont typeface="Arial" panose="020B0604020202020204" pitchFamily="34" charset="0"/>
              <a:buChar char="•"/>
            </a:pPr>
            <a:endParaRPr lang="en-GB" sz="1600" dirty="0">
              <a:latin typeface="GT Eesti Text Book" panose="00000400000000000000" pitchFamily="2" charset="0"/>
            </a:endParaRPr>
          </a:p>
          <a:p>
            <a:r>
              <a:rPr lang="en-GB" sz="1600" b="1" dirty="0">
                <a:latin typeface="GT Eesti Text Book" panose="00000400000000000000" pitchFamily="2" charset="0"/>
              </a:rPr>
              <a:t>Finding 5: Funding for cultural enrichment work is a challenge</a:t>
            </a:r>
          </a:p>
          <a:p>
            <a:pPr marL="285750" indent="-285750">
              <a:buFont typeface="Arial" panose="020B0604020202020204" pitchFamily="34" charset="0"/>
              <a:buChar char="•"/>
            </a:pPr>
            <a:r>
              <a:rPr lang="en-GB" sz="1600" dirty="0">
                <a:latin typeface="GT Eesti Text Book" panose="00000400000000000000" pitchFamily="2" charset="0"/>
              </a:rPr>
              <a:t>Very little funding (if any) in statutory sector for cultural enrichment projects </a:t>
            </a:r>
            <a:r>
              <a:rPr lang="en-GB" sz="1600" b="1" dirty="0">
                <a:latin typeface="GT Eesti Text Book" panose="00000400000000000000" pitchFamily="2" charset="0"/>
              </a:rPr>
              <a:t> </a:t>
            </a:r>
          </a:p>
          <a:p>
            <a:pPr marL="285750" indent="-285750">
              <a:buFont typeface="Arial" panose="020B0604020202020204" pitchFamily="34" charset="0"/>
              <a:buChar char="•"/>
            </a:pPr>
            <a:r>
              <a:rPr lang="en-GB" sz="1600" dirty="0">
                <a:latin typeface="GT Eesti Text Book" panose="00000400000000000000" pitchFamily="2" charset="0"/>
              </a:rPr>
              <a:t>Additional challenge of support for logistics, </a:t>
            </a:r>
            <a:r>
              <a:rPr lang="en-GB" sz="1600" dirty="0" err="1">
                <a:latin typeface="GT Eesti Text Book" panose="00000400000000000000" pitchFamily="2" charset="0"/>
              </a:rPr>
              <a:t>eg</a:t>
            </a:r>
            <a:r>
              <a:rPr lang="en-GB" sz="1600" dirty="0">
                <a:latin typeface="GT Eesti Text Book" panose="00000400000000000000" pitchFamily="2" charset="0"/>
              </a:rPr>
              <a:t> travel costs for participants</a:t>
            </a:r>
          </a:p>
          <a:p>
            <a:pPr marL="285750" indent="-285750">
              <a:buFont typeface="Arial" panose="020B0604020202020204" pitchFamily="34" charset="0"/>
              <a:buChar char="•"/>
            </a:pPr>
            <a:r>
              <a:rPr lang="en-GB" sz="1600" dirty="0">
                <a:latin typeface="GT Eesti Text Book" panose="00000400000000000000" pitchFamily="2" charset="0"/>
              </a:rPr>
              <a:t>Respondents don’t always have control of budgets</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0" name="Text Box 2">
            <a:extLst>
              <a:ext uri="{FF2B5EF4-FFF2-40B4-BE49-F238E27FC236}">
                <a16:creationId xmlns:a16="http://schemas.microsoft.com/office/drawing/2014/main" id="{70864F53-2192-41E0-903A-9C2C794A53CA}"/>
              </a:ext>
            </a:extLst>
          </p:cNvPr>
          <p:cNvSpPr txBox="1">
            <a:spLocks noChangeArrowheads="1"/>
          </p:cNvSpPr>
          <p:nvPr/>
        </p:nvSpPr>
        <p:spPr bwMode="auto">
          <a:xfrm>
            <a:off x="621283" y="608327"/>
            <a:ext cx="6326982"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Network Consultation – Care Professionals </a:t>
            </a:r>
          </a:p>
        </p:txBody>
      </p:sp>
    </p:spTree>
    <p:extLst>
      <p:ext uri="{BB962C8B-B14F-4D97-AF65-F5344CB8AC3E}">
        <p14:creationId xmlns:p14="http://schemas.microsoft.com/office/powerpoint/2010/main" val="152409639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85808" y="1346953"/>
            <a:ext cx="8011616" cy="4539704"/>
          </a:xfrm>
          <a:prstGeom prst="rect">
            <a:avLst/>
          </a:prstGeom>
          <a:noFill/>
        </p:spPr>
        <p:txBody>
          <a:bodyPr wrap="square" rtlCol="0">
            <a:spAutoFit/>
          </a:bodyPr>
          <a:lstStyle/>
          <a:p>
            <a:r>
              <a:rPr lang="en-GB" sz="1700" b="1" dirty="0">
                <a:latin typeface="GT Eesti Text Book" panose="00000400000000000000" pitchFamily="2" charset="0"/>
              </a:rPr>
              <a:t>Finding 1: Methods used to engage care-experienced young people include:</a:t>
            </a:r>
            <a:endParaRPr lang="en-GB" sz="1700" dirty="0">
              <a:latin typeface="GT Eesti Text Book" panose="00000400000000000000" pitchFamily="2" charset="0"/>
            </a:endParaRPr>
          </a:p>
          <a:p>
            <a:pPr marL="285750" indent="-285750">
              <a:buFont typeface="Arial" panose="020B0604020202020204" pitchFamily="34" charset="0"/>
              <a:buChar char="•"/>
            </a:pPr>
            <a:r>
              <a:rPr lang="en-GB" sz="1700" dirty="0">
                <a:latin typeface="GT Eesti Text Book" panose="00000400000000000000" pitchFamily="2" charset="0"/>
              </a:rPr>
              <a:t>Specific projects/ opportunities (including offering bursaries or referring to support services)</a:t>
            </a:r>
          </a:p>
          <a:p>
            <a:pPr marL="285750" indent="-285750">
              <a:buFont typeface="Arial" panose="020B0604020202020204" pitchFamily="34" charset="0"/>
              <a:buChar char="•"/>
            </a:pPr>
            <a:r>
              <a:rPr lang="en-GB" sz="1700" dirty="0">
                <a:latin typeface="GT Eesti Text Book" panose="00000400000000000000" pitchFamily="2" charset="0"/>
              </a:rPr>
              <a:t>Creating welcoming spaces</a:t>
            </a:r>
          </a:p>
          <a:p>
            <a:pPr marL="285750" indent="-285750">
              <a:buFont typeface="Arial" panose="020B0604020202020204" pitchFamily="34" charset="0"/>
              <a:buChar char="•"/>
            </a:pPr>
            <a:r>
              <a:rPr lang="en-GB" sz="1700" dirty="0">
                <a:latin typeface="GT Eesti Text Book" panose="00000400000000000000" pitchFamily="2" charset="0"/>
              </a:rPr>
              <a:t>Systemic involvement, </a:t>
            </a:r>
            <a:r>
              <a:rPr lang="en-GB" sz="1700" dirty="0" err="1">
                <a:latin typeface="GT Eesti Text Book" panose="00000400000000000000" pitchFamily="2" charset="0"/>
              </a:rPr>
              <a:t>eg</a:t>
            </a:r>
            <a:r>
              <a:rPr lang="en-GB" sz="1700" dirty="0">
                <a:latin typeface="GT Eesti Text Book" panose="00000400000000000000" pitchFamily="2" charset="0"/>
              </a:rPr>
              <a:t> on advisory boards or through co-creation models</a:t>
            </a:r>
          </a:p>
          <a:p>
            <a:pPr marL="285750" indent="-285750">
              <a:buFont typeface="Arial" panose="020B0604020202020204" pitchFamily="34" charset="0"/>
              <a:buChar char="•"/>
            </a:pPr>
            <a:r>
              <a:rPr lang="en-GB" sz="1700" dirty="0">
                <a:latin typeface="GT Eesti Text Book" panose="00000400000000000000" pitchFamily="2" charset="0"/>
              </a:rPr>
              <a:t>Long-term engagement</a:t>
            </a:r>
          </a:p>
          <a:p>
            <a:pPr marL="285750" indent="-285750">
              <a:buFont typeface="Arial" panose="020B0604020202020204" pitchFamily="34" charset="0"/>
              <a:buChar char="•"/>
            </a:pPr>
            <a:endParaRPr lang="en-GB" sz="1700" dirty="0">
              <a:latin typeface="GT Eesti Text Book" panose="00000400000000000000" pitchFamily="2" charset="0"/>
            </a:endParaRPr>
          </a:p>
          <a:p>
            <a:r>
              <a:rPr lang="en-GB" sz="1700" b="1" dirty="0">
                <a:latin typeface="GT Eesti Text Book" panose="00000400000000000000" pitchFamily="2" charset="0"/>
              </a:rPr>
              <a:t>Finding 2: Partnerships are key</a:t>
            </a:r>
            <a:endParaRPr lang="en-GB" sz="1700" dirty="0">
              <a:latin typeface="GT Eesti Text Book" panose="00000400000000000000" pitchFamily="2" charset="0"/>
            </a:endParaRPr>
          </a:p>
          <a:p>
            <a:pPr marL="285750" indent="-285750">
              <a:buFont typeface="Arial" panose="020B0604020202020204" pitchFamily="34" charset="0"/>
              <a:buChar char="•"/>
            </a:pPr>
            <a:r>
              <a:rPr lang="en-GB" sz="1700" dirty="0">
                <a:latin typeface="GT Eesti Text Book" panose="00000400000000000000" pitchFamily="2" charset="0"/>
              </a:rPr>
              <a:t>80% of respondents agreed that their organisation worked with youth services</a:t>
            </a:r>
          </a:p>
          <a:p>
            <a:pPr marL="285750" indent="-285750">
              <a:buFont typeface="Arial" panose="020B0604020202020204" pitchFamily="34" charset="0"/>
              <a:buChar char="•"/>
            </a:pPr>
            <a:r>
              <a:rPr lang="en-GB" sz="1700" dirty="0">
                <a:latin typeface="GT Eesti Text Book" panose="00000400000000000000" pitchFamily="2" charset="0"/>
              </a:rPr>
              <a:t>Benefits of partnerships:</a:t>
            </a:r>
          </a:p>
          <a:p>
            <a:pPr marL="742950" lvl="1" indent="-285750">
              <a:buFont typeface="Arial" panose="020B0604020202020204" pitchFamily="34" charset="0"/>
              <a:buChar char="•"/>
            </a:pPr>
            <a:r>
              <a:rPr lang="en-GB" sz="1700" dirty="0">
                <a:latin typeface="GT Eesti Text Book" panose="00000400000000000000" pitchFamily="2" charset="0"/>
              </a:rPr>
              <a:t>Increased understanding of specific issues for care-experienced young people</a:t>
            </a:r>
          </a:p>
          <a:p>
            <a:pPr marL="742950" lvl="1" indent="-285750">
              <a:buFont typeface="Arial" panose="020B0604020202020204" pitchFamily="34" charset="0"/>
              <a:buChar char="•"/>
            </a:pPr>
            <a:r>
              <a:rPr lang="en-GB" sz="1700" dirty="0">
                <a:latin typeface="GT Eesti Text Book" panose="00000400000000000000" pitchFamily="2" charset="0"/>
              </a:rPr>
              <a:t>Opportunities to collaborate and share challenges, ideas and resources</a:t>
            </a:r>
          </a:p>
          <a:p>
            <a:pPr marL="742950" lvl="1" indent="-285750">
              <a:buFont typeface="Arial" panose="020B0604020202020204" pitchFamily="34" charset="0"/>
              <a:buChar char="•"/>
            </a:pPr>
            <a:r>
              <a:rPr lang="en-GB" sz="1700" dirty="0">
                <a:latin typeface="GT Eesti Text Book" panose="00000400000000000000" pitchFamily="2" charset="0"/>
              </a:rPr>
              <a:t>Hearing new information and policies that may affect young people</a:t>
            </a:r>
          </a:p>
          <a:p>
            <a:pPr marL="742950" lvl="1" indent="-285750">
              <a:buFont typeface="Arial" panose="020B0604020202020204" pitchFamily="34" charset="0"/>
              <a:buChar char="•"/>
            </a:pPr>
            <a:r>
              <a:rPr lang="en-GB" sz="1700" dirty="0">
                <a:latin typeface="GT Eesti Text Book" panose="00000400000000000000" pitchFamily="2" charset="0"/>
              </a:rPr>
              <a:t>Appropriate and supported referral routes into/out of programmes</a:t>
            </a:r>
          </a:p>
          <a:p>
            <a:pPr marL="742950" lvl="1" indent="-285750">
              <a:buFont typeface="Arial" panose="020B0604020202020204" pitchFamily="34" charset="0"/>
              <a:buChar char="•"/>
            </a:pPr>
            <a:r>
              <a:rPr lang="en-GB" sz="1700" dirty="0">
                <a:latin typeface="GT Eesti Text Book" panose="00000400000000000000" pitchFamily="2" charset="0"/>
              </a:rPr>
              <a:t>Helps organisations safeguard themselves against the risks of working with vulnerable young people (support when issues arise etc)</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1" name="Text Box 2">
            <a:extLst>
              <a:ext uri="{FF2B5EF4-FFF2-40B4-BE49-F238E27FC236}">
                <a16:creationId xmlns:a16="http://schemas.microsoft.com/office/drawing/2014/main" id="{7BF16674-F527-4AD0-BEB4-EFB7871AF42D}"/>
              </a:ext>
            </a:extLst>
          </p:cNvPr>
          <p:cNvSpPr txBox="1">
            <a:spLocks noChangeArrowheads="1"/>
          </p:cNvSpPr>
          <p:nvPr/>
        </p:nvSpPr>
        <p:spPr bwMode="auto">
          <a:xfrm>
            <a:off x="614736" y="614963"/>
            <a:ext cx="5829472"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Network Consultation – Cultural Sector</a:t>
            </a:r>
          </a:p>
        </p:txBody>
      </p:sp>
    </p:spTree>
    <p:extLst>
      <p:ext uri="{BB962C8B-B14F-4D97-AF65-F5344CB8AC3E}">
        <p14:creationId xmlns:p14="http://schemas.microsoft.com/office/powerpoint/2010/main" val="315346095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441326"/>
            <a:ext cx="8011616" cy="4539704"/>
          </a:xfrm>
          <a:prstGeom prst="rect">
            <a:avLst/>
          </a:prstGeom>
          <a:noFill/>
        </p:spPr>
        <p:txBody>
          <a:bodyPr wrap="square" rtlCol="0">
            <a:spAutoFit/>
          </a:bodyPr>
          <a:lstStyle/>
          <a:p>
            <a:r>
              <a:rPr lang="en-GB" sz="1700" b="1" dirty="0">
                <a:latin typeface="GT Eesti Text Book" panose="00000400000000000000" pitchFamily="2" charset="0"/>
              </a:rPr>
              <a:t>Finding 3: Capacity is an issue </a:t>
            </a:r>
            <a:r>
              <a:rPr lang="en-GB" sz="1700" dirty="0">
                <a:latin typeface="GT Eesti Text Book" panose="00000400000000000000" pitchFamily="2" charset="0"/>
              </a:rPr>
              <a:t> </a:t>
            </a:r>
          </a:p>
          <a:p>
            <a:pPr marL="285750" indent="-285750">
              <a:buFont typeface="Arial" panose="020B0604020202020204" pitchFamily="34" charset="0"/>
              <a:buChar char="•"/>
            </a:pPr>
            <a:r>
              <a:rPr lang="en-GB" sz="1700" dirty="0">
                <a:latin typeface="GT Eesti Text Book" panose="00000400000000000000" pitchFamily="2" charset="0"/>
              </a:rPr>
              <a:t>Cuts to statutory services are a concern</a:t>
            </a:r>
          </a:p>
          <a:p>
            <a:pPr marL="285750" indent="-285750">
              <a:buFont typeface="Arial" panose="020B0604020202020204" pitchFamily="34" charset="0"/>
              <a:buChar char="•"/>
            </a:pPr>
            <a:r>
              <a:rPr lang="en-GB" sz="1700" dirty="0">
                <a:latin typeface="GT Eesti Text Book" panose="00000400000000000000" pitchFamily="2" charset="0"/>
              </a:rPr>
              <a:t>Cultural organisations do not feel equipped to support when mental health issues arise. Cuts may mean support is not always available elsewhere</a:t>
            </a:r>
          </a:p>
          <a:p>
            <a:pPr marL="285750" indent="-285750">
              <a:buFont typeface="Arial" panose="020B0604020202020204" pitchFamily="34" charset="0"/>
              <a:buChar char="•"/>
            </a:pPr>
            <a:r>
              <a:rPr lang="en-GB" sz="1700" dirty="0">
                <a:latin typeface="GT Eesti Text Book" panose="00000400000000000000" pitchFamily="2" charset="0"/>
              </a:rPr>
              <a:t>Capacity may be an issue within cultural organisations in terms of joining network</a:t>
            </a:r>
          </a:p>
          <a:p>
            <a:pPr marL="285750" indent="-285750">
              <a:buFont typeface="Arial" panose="020B0604020202020204" pitchFamily="34" charset="0"/>
              <a:buChar char="•"/>
            </a:pPr>
            <a:r>
              <a:rPr lang="en-GB" sz="1700" dirty="0">
                <a:latin typeface="GT Eesti Text Book" panose="00000400000000000000" pitchFamily="2" charset="0"/>
              </a:rPr>
              <a:t>Organisations recognise the importance of understanding specific needs</a:t>
            </a:r>
          </a:p>
          <a:p>
            <a:pPr marL="285750" indent="-285750">
              <a:buFont typeface="Arial" panose="020B0604020202020204" pitchFamily="34" charset="0"/>
              <a:buChar char="•"/>
            </a:pPr>
            <a:r>
              <a:rPr lang="en-GB" sz="1700" dirty="0">
                <a:latin typeface="GT Eesti Text Book" panose="00000400000000000000" pitchFamily="2" charset="0"/>
                <a:sym typeface="Wingdings" panose="05000000000000000000" pitchFamily="2" charset="2"/>
              </a:rPr>
              <a:t>Organisations would like to learn about systemic and statutory support for care-experienced young people in their area</a:t>
            </a:r>
          </a:p>
          <a:p>
            <a:pPr marL="285750" indent="-285750">
              <a:buFont typeface="Arial" panose="020B0604020202020204" pitchFamily="34" charset="0"/>
              <a:buChar char="•"/>
            </a:pPr>
            <a:endParaRPr lang="en-GB" sz="1700" dirty="0">
              <a:latin typeface="GT Eesti Text Book" panose="00000400000000000000" pitchFamily="2" charset="0"/>
              <a:sym typeface="Wingdings" panose="05000000000000000000" pitchFamily="2" charset="2"/>
            </a:endParaRPr>
          </a:p>
          <a:p>
            <a:r>
              <a:rPr lang="en-GB" sz="1700" b="1" dirty="0">
                <a:latin typeface="GT Eesti Text Book" panose="00000400000000000000" pitchFamily="2" charset="0"/>
              </a:rPr>
              <a:t>Finding 4: Organisations’ support for care-experienced young people within their programmes varies</a:t>
            </a:r>
            <a:endParaRPr lang="en-GB" sz="1700" dirty="0">
              <a:latin typeface="GT Eesti Text Book" panose="00000400000000000000" pitchFamily="2" charset="0"/>
            </a:endParaRPr>
          </a:p>
          <a:p>
            <a:pPr marL="285750" indent="-285750">
              <a:buFont typeface="Arial" panose="020B0604020202020204" pitchFamily="34" charset="0"/>
              <a:buChar char="•"/>
            </a:pPr>
            <a:r>
              <a:rPr lang="en-GB" sz="1700" dirty="0">
                <a:latin typeface="GT Eesti Text Book" panose="00000400000000000000" pitchFamily="2" charset="0"/>
              </a:rPr>
              <a:t>Approaches ranged from ‘full integration’ of care leavers as part of a universal youth offer, to the creation of specialised and targeted support around them as a protected group</a:t>
            </a:r>
          </a:p>
          <a:p>
            <a:pPr marL="285750" indent="-285750">
              <a:buFont typeface="Arial" panose="020B0604020202020204" pitchFamily="34" charset="0"/>
              <a:buChar char="•"/>
            </a:pPr>
            <a:r>
              <a:rPr lang="en-GB" sz="1700" dirty="0">
                <a:latin typeface="GT Eesti Text Book" panose="00000400000000000000" pitchFamily="2" charset="0"/>
              </a:rPr>
              <a:t>70% of respondents agreed/ strongly agreed that their organisation actively looks to include care-experienced young people in their cultural opportunities</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1" name="Text Box 2">
            <a:extLst>
              <a:ext uri="{FF2B5EF4-FFF2-40B4-BE49-F238E27FC236}">
                <a16:creationId xmlns:a16="http://schemas.microsoft.com/office/drawing/2014/main" id="{63609F5B-F023-4C5A-AB90-5B7D26D3C3F5}"/>
              </a:ext>
            </a:extLst>
          </p:cNvPr>
          <p:cNvSpPr txBox="1">
            <a:spLocks noChangeArrowheads="1"/>
          </p:cNvSpPr>
          <p:nvPr/>
        </p:nvSpPr>
        <p:spPr bwMode="auto">
          <a:xfrm>
            <a:off x="614735" y="614963"/>
            <a:ext cx="5829473"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Network Consultation – Cultural Sector</a:t>
            </a:r>
          </a:p>
        </p:txBody>
      </p:sp>
    </p:spTree>
    <p:extLst>
      <p:ext uri="{BB962C8B-B14F-4D97-AF65-F5344CB8AC3E}">
        <p14:creationId xmlns:p14="http://schemas.microsoft.com/office/powerpoint/2010/main" val="233594721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404538"/>
            <a:ext cx="8011616" cy="4847481"/>
          </a:xfrm>
          <a:prstGeom prst="rect">
            <a:avLst/>
          </a:prstGeom>
          <a:noFill/>
        </p:spPr>
        <p:txBody>
          <a:bodyPr wrap="square" rtlCol="0">
            <a:spAutoFit/>
          </a:bodyPr>
          <a:lstStyle/>
          <a:p>
            <a:r>
              <a:rPr lang="en-GB" sz="1800" b="1" dirty="0">
                <a:latin typeface="GT Eesti Text Book" panose="00000400000000000000" pitchFamily="2" charset="0"/>
              </a:rPr>
              <a:t>Findings: Perceptions of Self</a:t>
            </a:r>
            <a:r>
              <a:rPr lang="en-GB" sz="1800" dirty="0">
                <a:latin typeface="GT Eesti Text Book" panose="00000400000000000000" pitchFamily="2" charset="0"/>
              </a:rPr>
              <a:t> </a:t>
            </a:r>
          </a:p>
          <a:p>
            <a:endParaRPr lang="en-GB" sz="1800" dirty="0">
              <a:latin typeface="GT Eesti Text Book" panose="00000400000000000000" pitchFamily="2" charset="0"/>
            </a:endParaRPr>
          </a:p>
          <a:p>
            <a:pPr marL="285750" indent="-285750">
              <a:buFont typeface="Arial" panose="020B0604020202020204" pitchFamily="34" charset="0"/>
              <a:buChar char="•"/>
            </a:pPr>
            <a:r>
              <a:rPr lang="en-GB" sz="1700" dirty="0">
                <a:latin typeface="GT Eesti Text Book" panose="00000400000000000000" pitchFamily="2" charset="0"/>
              </a:rPr>
              <a:t>Negative care experiences</a:t>
            </a:r>
          </a:p>
          <a:p>
            <a:pPr marL="742950" lvl="1" indent="-285750">
              <a:buFont typeface="Arial" panose="020B0604020202020204" pitchFamily="34" charset="0"/>
              <a:buChar char="•"/>
            </a:pPr>
            <a:r>
              <a:rPr lang="en-GB" sz="1700" dirty="0">
                <a:latin typeface="GT Eesti Text Book" panose="00000400000000000000" pitchFamily="2" charset="0"/>
              </a:rPr>
              <a:t>Toll of systemic issues, </a:t>
            </a:r>
            <a:r>
              <a:rPr lang="en-GB" sz="1700" dirty="0" err="1">
                <a:latin typeface="GT Eesti Text Book" panose="00000400000000000000" pitchFamily="2" charset="0"/>
              </a:rPr>
              <a:t>eg</a:t>
            </a:r>
            <a:r>
              <a:rPr lang="en-GB" sz="1700" dirty="0">
                <a:latin typeface="GT Eesti Text Book" panose="00000400000000000000" pitchFamily="2" charset="0"/>
              </a:rPr>
              <a:t> multiple placements, changing social workers</a:t>
            </a:r>
          </a:p>
          <a:p>
            <a:pPr marL="742950" lvl="1" indent="-285750">
              <a:buFont typeface="Arial" panose="020B0604020202020204" pitchFamily="34" charset="0"/>
              <a:buChar char="•"/>
            </a:pPr>
            <a:r>
              <a:rPr lang="en-GB" sz="1700" dirty="0">
                <a:latin typeface="GT Eesti Text Book" panose="00000400000000000000" pitchFamily="2" charset="0"/>
              </a:rPr>
              <a:t>Emotional impact – feeling emotionally and psychologically unstable. </a:t>
            </a:r>
          </a:p>
          <a:p>
            <a:pPr marL="742950" lvl="1" indent="-285750">
              <a:buFont typeface="Arial" panose="020B0604020202020204" pitchFamily="34" charset="0"/>
              <a:buChar char="•"/>
            </a:pPr>
            <a:r>
              <a:rPr lang="en-GB" sz="1700" dirty="0">
                <a:latin typeface="GT Eesti Text Book" panose="00000400000000000000" pitchFamily="2" charset="0"/>
              </a:rPr>
              <a:t>Even when these feelings are in the past, their legacy remains in the present</a:t>
            </a:r>
          </a:p>
          <a:p>
            <a:pPr marL="285750" indent="-285750">
              <a:buFont typeface="Arial" panose="020B0604020202020204" pitchFamily="34" charset="0"/>
              <a:buChar char="•"/>
            </a:pPr>
            <a:r>
              <a:rPr lang="en-GB" sz="1700" dirty="0">
                <a:latin typeface="GT Eesti Text Book" panose="00000400000000000000" pitchFamily="2" charset="0"/>
              </a:rPr>
              <a:t>Positive learning mindsets</a:t>
            </a:r>
          </a:p>
          <a:p>
            <a:pPr marL="742950" lvl="1" indent="-285750">
              <a:buFont typeface="Arial" panose="020B0604020202020204" pitchFamily="34" charset="0"/>
              <a:buChar char="•"/>
            </a:pPr>
            <a:r>
              <a:rPr lang="en-GB" sz="1700" dirty="0">
                <a:latin typeface="GT Eesti Text Book" panose="00000400000000000000" pitchFamily="2" charset="0"/>
              </a:rPr>
              <a:t>Negative experiences inform identity focussed on progress through self-development</a:t>
            </a:r>
          </a:p>
          <a:p>
            <a:pPr marL="742950" lvl="1" indent="-285750">
              <a:buFont typeface="Arial" panose="020B0604020202020204" pitchFamily="34" charset="0"/>
              <a:buChar char="•"/>
            </a:pPr>
            <a:r>
              <a:rPr lang="en-GB" sz="1700" dirty="0">
                <a:latin typeface="GT Eesti Text Book" panose="00000400000000000000" pitchFamily="2" charset="0"/>
              </a:rPr>
              <a:t>Respondents find opportunities for learning, reflecting and growing</a:t>
            </a:r>
          </a:p>
          <a:p>
            <a:pPr marL="742950" lvl="1" indent="-285750">
              <a:buFont typeface="Arial" panose="020B0604020202020204" pitchFamily="34" charset="0"/>
              <a:buChar char="•"/>
            </a:pPr>
            <a:r>
              <a:rPr lang="en-GB" sz="1700" dirty="0">
                <a:latin typeface="GT Eesti Text Book" panose="00000400000000000000" pitchFamily="2" charset="0"/>
              </a:rPr>
              <a:t>High value is placed on learning, but this is not reflected in programme design by cultural organisations or in policy</a:t>
            </a:r>
          </a:p>
          <a:p>
            <a:pPr marL="285750" indent="-285750">
              <a:buFont typeface="Arial" panose="020B0604020202020204" pitchFamily="34" charset="0"/>
              <a:buChar char="•"/>
            </a:pPr>
            <a:r>
              <a:rPr lang="en-GB" sz="1700" dirty="0">
                <a:latin typeface="GT Eesti Text Book" panose="00000400000000000000" pitchFamily="2" charset="0"/>
              </a:rPr>
              <a:t>Tendencies of self-reliance</a:t>
            </a:r>
          </a:p>
          <a:p>
            <a:pPr marL="742950" lvl="1" indent="-285750">
              <a:buFont typeface="Arial" panose="020B0604020202020204" pitchFamily="34" charset="0"/>
              <a:buChar char="•"/>
            </a:pPr>
            <a:r>
              <a:rPr lang="en-GB" sz="1700" dirty="0">
                <a:latin typeface="GT Eesti Text Book" panose="00000400000000000000" pitchFamily="2" charset="0"/>
              </a:rPr>
              <a:t>Participants emphasised intense self-reliance – presenting strong decision-making skills as key parts of who they are.</a:t>
            </a:r>
          </a:p>
          <a:p>
            <a:pPr lvl="1"/>
            <a:r>
              <a:rPr lang="en-GB" sz="1700" dirty="0">
                <a:latin typeface="GT Eesti Text Book" panose="00000400000000000000" pitchFamily="2" charset="0"/>
                <a:sym typeface="Wingdings" panose="05000000000000000000" pitchFamily="2" charset="2"/>
              </a:rPr>
              <a:t>  This is often seen as a reaction against feelings of powerlessness</a:t>
            </a:r>
            <a:endParaRPr lang="en-GB" sz="1700" dirty="0">
              <a:latin typeface="GT Eesti Text Book" panose="00000400000000000000" pitchFamily="2" charset="0"/>
            </a:endParaRPr>
          </a:p>
          <a:p>
            <a:endParaRPr lang="en-GB" sz="18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1" name="Text Box 2">
            <a:extLst>
              <a:ext uri="{FF2B5EF4-FFF2-40B4-BE49-F238E27FC236}">
                <a16:creationId xmlns:a16="http://schemas.microsoft.com/office/drawing/2014/main" id="{23AB9429-A153-42DE-BA7F-A5ED86446D76}"/>
              </a:ext>
            </a:extLst>
          </p:cNvPr>
          <p:cNvSpPr txBox="1">
            <a:spLocks noChangeArrowheads="1"/>
          </p:cNvSpPr>
          <p:nvPr/>
        </p:nvSpPr>
        <p:spPr bwMode="auto">
          <a:xfrm>
            <a:off x="614736" y="614963"/>
            <a:ext cx="3093168"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The Ecology of Care:</a:t>
            </a:r>
          </a:p>
        </p:txBody>
      </p:sp>
      <p:sp>
        <p:nvSpPr>
          <p:cNvPr id="12" name="Text Box 2">
            <a:extLst>
              <a:ext uri="{FF2B5EF4-FFF2-40B4-BE49-F238E27FC236}">
                <a16:creationId xmlns:a16="http://schemas.microsoft.com/office/drawing/2014/main" id="{940ACA49-1840-4720-9BB1-D6962C67EF69}"/>
              </a:ext>
            </a:extLst>
          </p:cNvPr>
          <p:cNvSpPr txBox="1">
            <a:spLocks noChangeArrowheads="1"/>
          </p:cNvSpPr>
          <p:nvPr/>
        </p:nvSpPr>
        <p:spPr bwMode="auto">
          <a:xfrm>
            <a:off x="614736" y="614963"/>
            <a:ext cx="4317305"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Consultation – Young People</a:t>
            </a:r>
          </a:p>
        </p:txBody>
      </p:sp>
    </p:spTree>
    <p:extLst>
      <p:ext uri="{BB962C8B-B14F-4D97-AF65-F5344CB8AC3E}">
        <p14:creationId xmlns:p14="http://schemas.microsoft.com/office/powerpoint/2010/main" val="3047980038"/>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388307"/>
            <a:ext cx="8011616" cy="4524315"/>
          </a:xfrm>
          <a:prstGeom prst="rect">
            <a:avLst/>
          </a:prstGeom>
          <a:noFill/>
        </p:spPr>
        <p:txBody>
          <a:bodyPr wrap="square" rtlCol="0">
            <a:spAutoFit/>
          </a:bodyPr>
          <a:lstStyle/>
          <a:p>
            <a:r>
              <a:rPr lang="en-GB" sz="1800" b="1" dirty="0">
                <a:latin typeface="GT Eesti Text Book" panose="00000400000000000000" pitchFamily="2" charset="0"/>
              </a:rPr>
              <a:t>Findings: Role of Support Networks</a:t>
            </a:r>
            <a:endParaRPr lang="en-GB" sz="1800" dirty="0">
              <a:latin typeface="GT Eesti Text Book" panose="00000400000000000000" pitchFamily="2" charset="0"/>
            </a:endParaRPr>
          </a:p>
          <a:p>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Cultural / youth organisations scored highly </a:t>
            </a:r>
            <a:r>
              <a:rPr lang="en-GB" sz="1600" dirty="0">
                <a:latin typeface="GT Eesti Text Book" panose="00000400000000000000" pitchFamily="2" charset="0"/>
                <a:sym typeface="Wingdings" panose="05000000000000000000" pitchFamily="2" charset="2"/>
              </a:rPr>
              <a:t> Potential for organisations to have significant impact in support systems for care-experienced young people</a:t>
            </a:r>
          </a:p>
          <a:p>
            <a:pPr lvl="1"/>
            <a:endParaRPr lang="en-GB" sz="1600" dirty="0">
              <a:latin typeface="GT Eesti Text Book" panose="00000400000000000000" pitchFamily="2" charset="0"/>
              <a:sym typeface="Wingdings" panose="05000000000000000000" pitchFamily="2" charset="2"/>
            </a:endParaRPr>
          </a:p>
          <a:p>
            <a:pPr marL="285750" indent="-285750">
              <a:buFont typeface="Arial" panose="020B0604020202020204" pitchFamily="34" charset="0"/>
              <a:buChar char="•"/>
            </a:pPr>
            <a:r>
              <a:rPr lang="en-GB" sz="1600" dirty="0">
                <a:latin typeface="GT Eesti Text Book" panose="00000400000000000000" pitchFamily="2" charset="0"/>
              </a:rPr>
              <a:t>Positive relationships (</a:t>
            </a:r>
            <a:r>
              <a:rPr lang="en-GB" sz="1600" dirty="0" err="1">
                <a:latin typeface="GT Eesti Text Book" panose="00000400000000000000" pitchFamily="2" charset="0"/>
              </a:rPr>
              <a:t>eg</a:t>
            </a:r>
            <a:r>
              <a:rPr lang="en-GB" sz="1600" dirty="0">
                <a:latin typeface="GT Eesti Text Book" panose="00000400000000000000" pitchFamily="2" charset="0"/>
              </a:rPr>
              <a:t> foster carers, teachers, organisations) </a:t>
            </a:r>
          </a:p>
          <a:p>
            <a:pPr marL="742950" lvl="1" indent="-285750">
              <a:buFont typeface="Arial" panose="020B0604020202020204" pitchFamily="34" charset="0"/>
              <a:buChar char="•"/>
            </a:pPr>
            <a:r>
              <a:rPr lang="en-GB" sz="1600" dirty="0">
                <a:latin typeface="GT Eesti Text Book" panose="00000400000000000000" pitchFamily="2" charset="0"/>
              </a:rPr>
              <a:t>enabled care leavers to learn about themselves </a:t>
            </a:r>
          </a:p>
          <a:p>
            <a:pPr marL="742950" lvl="1" indent="-285750">
              <a:buFont typeface="Arial" panose="020B0604020202020204" pitchFamily="34" charset="0"/>
              <a:buChar char="•"/>
            </a:pPr>
            <a:r>
              <a:rPr lang="en-GB" sz="1600" dirty="0">
                <a:latin typeface="GT Eesti Text Book" panose="00000400000000000000" pitchFamily="2" charset="0"/>
              </a:rPr>
              <a:t>enabled care leavers to access opportunities that give them feelings of success/ achievement</a:t>
            </a:r>
          </a:p>
          <a:p>
            <a:pPr marL="742950" lvl="1" indent="-285750">
              <a:buFont typeface="Arial" panose="020B0604020202020204" pitchFamily="34" charset="0"/>
              <a:buChar char="•"/>
            </a:pPr>
            <a:r>
              <a:rPr lang="en-GB" sz="1600" dirty="0">
                <a:latin typeface="GT Eesti Text Book" panose="00000400000000000000" pitchFamily="2" charset="0"/>
              </a:rPr>
              <a:t>Important to YP that opportunities place real value on high aspirations and learning goals</a:t>
            </a:r>
          </a:p>
          <a:p>
            <a:pPr marL="742950" lvl="1" indent="-285750">
              <a:buFont typeface="Arial" panose="020B0604020202020204" pitchFamily="34" charset="0"/>
              <a:buChar char="•"/>
            </a:pPr>
            <a:r>
              <a:rPr lang="en-GB" sz="1600" dirty="0">
                <a:latin typeface="GT Eesti Text Book" panose="00000400000000000000" pitchFamily="2" charset="0"/>
              </a:rPr>
              <a:t>YP valued relationships offering stability, a genuine sense of being cared for, and long-term support</a:t>
            </a:r>
          </a:p>
          <a:p>
            <a:pPr lvl="1"/>
            <a:endParaRPr lang="en-GB" sz="1600" b="1"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Mental health services</a:t>
            </a:r>
          </a:p>
          <a:p>
            <a:pPr marL="742950" lvl="1" indent="-285750">
              <a:buFont typeface="Arial" panose="020B0604020202020204" pitchFamily="34" charset="0"/>
              <a:buChar char="•"/>
            </a:pPr>
            <a:r>
              <a:rPr lang="en-GB" sz="1600" dirty="0">
                <a:latin typeface="GT Eesti Text Book" panose="00000400000000000000" pitchFamily="2" charset="0"/>
              </a:rPr>
              <a:t>Even where these were available, young people were not always able to accept help</a:t>
            </a:r>
          </a:p>
          <a:p>
            <a:pPr lvl="1"/>
            <a:endParaRPr lang="en-GB" sz="14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1" name="Text Box 2">
            <a:extLst>
              <a:ext uri="{FF2B5EF4-FFF2-40B4-BE49-F238E27FC236}">
                <a16:creationId xmlns:a16="http://schemas.microsoft.com/office/drawing/2014/main" id="{6C31BF14-A7E0-47C7-8160-4CF0D51F2647}"/>
              </a:ext>
            </a:extLst>
          </p:cNvPr>
          <p:cNvSpPr txBox="1">
            <a:spLocks noChangeArrowheads="1"/>
          </p:cNvSpPr>
          <p:nvPr/>
        </p:nvSpPr>
        <p:spPr bwMode="auto">
          <a:xfrm>
            <a:off x="614736" y="614963"/>
            <a:ext cx="3093168"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The Ecology of Care:</a:t>
            </a:r>
          </a:p>
        </p:txBody>
      </p:sp>
      <p:sp>
        <p:nvSpPr>
          <p:cNvPr id="12" name="Text Box 2">
            <a:extLst>
              <a:ext uri="{FF2B5EF4-FFF2-40B4-BE49-F238E27FC236}">
                <a16:creationId xmlns:a16="http://schemas.microsoft.com/office/drawing/2014/main" id="{143200B9-EFF0-4C1B-8DF7-63375421DAD8}"/>
              </a:ext>
            </a:extLst>
          </p:cNvPr>
          <p:cNvSpPr txBox="1">
            <a:spLocks noChangeArrowheads="1"/>
          </p:cNvSpPr>
          <p:nvPr/>
        </p:nvSpPr>
        <p:spPr bwMode="auto">
          <a:xfrm>
            <a:off x="614736" y="614962"/>
            <a:ext cx="4317305"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Consultation – Young People</a:t>
            </a:r>
          </a:p>
        </p:txBody>
      </p:sp>
    </p:spTree>
    <p:extLst>
      <p:ext uri="{BB962C8B-B14F-4D97-AF65-F5344CB8AC3E}">
        <p14:creationId xmlns:p14="http://schemas.microsoft.com/office/powerpoint/2010/main" val="14250115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336119"/>
            <a:ext cx="8011616" cy="5293757"/>
          </a:xfrm>
          <a:prstGeom prst="rect">
            <a:avLst/>
          </a:prstGeom>
          <a:noFill/>
        </p:spPr>
        <p:txBody>
          <a:bodyPr wrap="square" rtlCol="0">
            <a:spAutoFit/>
          </a:bodyPr>
          <a:lstStyle/>
          <a:p>
            <a:r>
              <a:rPr lang="en-GB" sz="1800" b="1" dirty="0">
                <a:latin typeface="GT Eesti Text Book" panose="00000400000000000000" pitchFamily="2" charset="0"/>
              </a:rPr>
              <a:t>Findings: Perception of future</a:t>
            </a:r>
            <a:endParaRPr lang="en-GB" sz="1800" dirty="0">
              <a:latin typeface="GT Eesti Text Book" panose="00000400000000000000" pitchFamily="2" charset="0"/>
            </a:endParaRPr>
          </a:p>
          <a:p>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Learning and self-development central to identity formation</a:t>
            </a:r>
          </a:p>
          <a:p>
            <a:pPr marL="285750" indent="-285750">
              <a:buFont typeface="Arial" panose="020B0604020202020204" pitchFamily="34" charset="0"/>
              <a:buChar char="•"/>
            </a:pPr>
            <a:r>
              <a:rPr lang="en-GB" sz="1800" dirty="0">
                <a:latin typeface="GT Eesti Text Book" panose="00000400000000000000" pitchFamily="2" charset="0"/>
              </a:rPr>
              <a:t>Ambition to learn, creatively express themselves, engage in society</a:t>
            </a:r>
          </a:p>
          <a:p>
            <a:pPr marL="285750" indent="-285750">
              <a:buFont typeface="Arial" panose="020B0604020202020204" pitchFamily="34" charset="0"/>
              <a:buChar char="•"/>
            </a:pPr>
            <a:r>
              <a:rPr lang="en-GB" sz="1800" dirty="0">
                <a:latin typeface="GT Eesti Text Book" panose="00000400000000000000" pitchFamily="2" charset="0"/>
              </a:rPr>
              <a:t>No recognition of any systemic barriers to accessing the life they want to live</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Self-reliance may make it hard to access or accept support, even when it is needed.</a:t>
            </a:r>
          </a:p>
          <a:p>
            <a:r>
              <a:rPr lang="en-GB" sz="1800" dirty="0">
                <a:latin typeface="GT Eesti Text Book" panose="00000400000000000000" pitchFamily="2" charset="0"/>
              </a:rPr>
              <a:t>“</a:t>
            </a:r>
            <a:r>
              <a:rPr lang="en-GB" sz="1800" i="1" dirty="0">
                <a:latin typeface="GT Eesti Text Book" panose="00000400000000000000" pitchFamily="2" charset="0"/>
              </a:rPr>
              <a:t>I think there’s things that aren’t in my control, but I think most of it is on me”</a:t>
            </a:r>
          </a:p>
          <a:p>
            <a:endParaRPr lang="en-GB" sz="1600" i="1" dirty="0">
              <a:latin typeface="GT Eesti Text Book" panose="00000400000000000000" pitchFamily="2" charset="0"/>
            </a:endParaRPr>
          </a:p>
          <a:p>
            <a:r>
              <a:rPr lang="en-GB" sz="1800" b="1" dirty="0">
                <a:latin typeface="GT Eesti Text Book" panose="00000400000000000000" pitchFamily="2" charset="0"/>
              </a:rPr>
              <a:t>Additional Findings</a:t>
            </a:r>
            <a:endParaRPr lang="en-GB" sz="1800" dirty="0">
              <a:latin typeface="GT Eesti Text Book" panose="00000400000000000000" pitchFamily="2" charset="0"/>
            </a:endParaRPr>
          </a:p>
          <a:p>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All respondents were interested in hearing about creative opportunities</a:t>
            </a:r>
          </a:p>
          <a:p>
            <a:pPr lvl="1"/>
            <a:r>
              <a:rPr lang="en-GB" sz="1800" dirty="0">
                <a:latin typeface="GT Eesti Text Book" panose="00000400000000000000" pitchFamily="2" charset="0"/>
                <a:sym typeface="Wingdings" panose="05000000000000000000" pitchFamily="2" charset="2"/>
              </a:rPr>
              <a:t> Creativity is a useful relevant tool to engage care-experienced young people</a:t>
            </a:r>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Access to cultural opportunities, and perceptions of cultural support, varies between boroughs</a:t>
            </a:r>
          </a:p>
          <a:p>
            <a:endParaRPr lang="en-GB" sz="1600" dirty="0">
              <a:latin typeface="GT Eesti Text Book" panose="00000400000000000000" pitchFamily="2" charset="0"/>
            </a:endParaRPr>
          </a:p>
          <a:p>
            <a:endParaRPr lang="en-GB" sz="18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0" name="Text Box 2">
            <a:extLst>
              <a:ext uri="{FF2B5EF4-FFF2-40B4-BE49-F238E27FC236}">
                <a16:creationId xmlns:a16="http://schemas.microsoft.com/office/drawing/2014/main" id="{70864F53-2192-41E0-903A-9C2C794A53CA}"/>
              </a:ext>
            </a:extLst>
          </p:cNvPr>
          <p:cNvSpPr txBox="1">
            <a:spLocks noChangeArrowheads="1"/>
          </p:cNvSpPr>
          <p:nvPr/>
        </p:nvSpPr>
        <p:spPr bwMode="auto">
          <a:xfrm>
            <a:off x="614736" y="593360"/>
            <a:ext cx="4317305"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Consultation – Young People</a:t>
            </a:r>
          </a:p>
        </p:txBody>
      </p:sp>
    </p:spTree>
    <p:extLst>
      <p:ext uri="{BB962C8B-B14F-4D97-AF65-F5344CB8AC3E}">
        <p14:creationId xmlns:p14="http://schemas.microsoft.com/office/powerpoint/2010/main" val="310938159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262904"/>
            <a:ext cx="8011616" cy="4801314"/>
          </a:xfrm>
          <a:prstGeom prst="rect">
            <a:avLst/>
          </a:prstGeom>
          <a:noFill/>
        </p:spPr>
        <p:txBody>
          <a:bodyPr wrap="square" rtlCol="0">
            <a:spAutoFit/>
          </a:bodyPr>
          <a:lstStyle/>
          <a:p>
            <a:r>
              <a:rPr lang="en-GB" sz="1800" b="1" dirty="0">
                <a:latin typeface="GT Eesti Text Book" panose="00000400000000000000" pitchFamily="2" charset="0"/>
                <a:sym typeface="Wingdings" panose="05000000000000000000" pitchFamily="2" charset="2"/>
              </a:rPr>
              <a:t>There is a case for cultural organisations supporting the creative development of care-experienced young people. </a:t>
            </a:r>
            <a:endParaRPr lang="en-GB" sz="1800" dirty="0">
              <a:latin typeface="GT Eesti Text Book" panose="00000400000000000000" pitchFamily="2" charset="0"/>
              <a:sym typeface="Wingdings" panose="05000000000000000000" pitchFamily="2" charset="2"/>
            </a:endParaRPr>
          </a:p>
          <a:p>
            <a:pPr marL="285750" indent="-285750">
              <a:buFont typeface="Arial" panose="020B0604020202020204" pitchFamily="34" charset="0"/>
              <a:buChar char="•"/>
            </a:pPr>
            <a:r>
              <a:rPr lang="en-GB" sz="1800" dirty="0">
                <a:latin typeface="GT Eesti Text Book" panose="00000400000000000000" pitchFamily="2" charset="0"/>
              </a:rPr>
              <a:t>Statutory professionals are working under increasingly stretched workloads</a:t>
            </a:r>
          </a:p>
          <a:p>
            <a:pPr marL="285750" indent="-285750">
              <a:buFont typeface="Arial" panose="020B0604020202020204" pitchFamily="34" charset="0"/>
              <a:buChar char="•"/>
            </a:pPr>
            <a:r>
              <a:rPr lang="en-GB" sz="1800" dirty="0">
                <a:latin typeface="GT Eesti Text Book" panose="00000400000000000000" pitchFamily="2" charset="0"/>
              </a:rPr>
              <a:t>Follow-through of support with hobbies, interests and future ambitions may be limited as statutory obligations take precedence</a:t>
            </a:r>
          </a:p>
          <a:p>
            <a:pPr marL="285750" indent="-285750">
              <a:buFont typeface="Arial" panose="020B0604020202020204" pitchFamily="34" charset="0"/>
              <a:buChar char="•"/>
            </a:pPr>
            <a:r>
              <a:rPr lang="en-GB" sz="1800" dirty="0">
                <a:latin typeface="GT Eesti Text Book" panose="00000400000000000000" pitchFamily="2" charset="0"/>
              </a:rPr>
              <a:t>Many statutory professionals believe creative &amp; cultural activities play an important role in providing holistic support to young people in their care</a:t>
            </a:r>
          </a:p>
          <a:p>
            <a:pPr marL="285750" indent="-285750">
              <a:buFont typeface="Arial" panose="020B0604020202020204" pitchFamily="34" charset="0"/>
              <a:buChar char="•"/>
            </a:pPr>
            <a:r>
              <a:rPr lang="en-GB" sz="1800" dirty="0">
                <a:latin typeface="GT Eesti Text Book" panose="00000400000000000000" pitchFamily="2" charset="0"/>
              </a:rPr>
              <a:t>All young people interviewed wished to be involved in creative &amp; cultural activities</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Statutory professionals and the cultural sector agreed this is best done in partnership</a:t>
            </a:r>
          </a:p>
          <a:p>
            <a:endParaRPr lang="en-GB" sz="1800" dirty="0">
              <a:latin typeface="GT Eesti Text Book" panose="00000400000000000000" pitchFamily="2" charset="0"/>
              <a:sym typeface="Wingdings" panose="05000000000000000000" pitchFamily="2" charset="2"/>
            </a:endParaRPr>
          </a:p>
          <a:p>
            <a:r>
              <a:rPr lang="en-GB" sz="1800" b="1" dirty="0">
                <a:latin typeface="GT Eesti Text Book" panose="00000400000000000000" pitchFamily="2" charset="0"/>
                <a:sym typeface="Wingdings" panose="05000000000000000000" pitchFamily="2" charset="2"/>
              </a:rPr>
              <a:t>Collaborative work should streamline rather than add to workloads</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Capacity is limited on both sides</a:t>
            </a:r>
          </a:p>
          <a:p>
            <a:endParaRPr lang="en-GB" sz="1800" b="1" dirty="0">
              <a:latin typeface="GT Eesti Text Book" panose="00000400000000000000" pitchFamily="2" charset="0"/>
              <a:sym typeface="Wingdings" panose="05000000000000000000" pitchFamily="2" charset="2"/>
            </a:endParaRPr>
          </a:p>
          <a:p>
            <a:r>
              <a:rPr lang="en-GB" sz="1800" b="1" dirty="0">
                <a:latin typeface="GT Eesti Text Book" panose="00000400000000000000" pitchFamily="2" charset="0"/>
                <a:sym typeface="Wingdings" panose="05000000000000000000" pitchFamily="2" charset="2"/>
              </a:rPr>
              <a:t>An open conversation should take place within the network to create a space for mutual interest and accountability</a:t>
            </a:r>
            <a:endParaRPr lang="en-GB" sz="1800" b="1"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2" name="Text Box 2">
            <a:extLst>
              <a:ext uri="{FF2B5EF4-FFF2-40B4-BE49-F238E27FC236}">
                <a16:creationId xmlns:a16="http://schemas.microsoft.com/office/drawing/2014/main" id="{19B29813-D7AB-4EBF-B559-51074EEA29FB}"/>
              </a:ext>
            </a:extLst>
          </p:cNvPr>
          <p:cNvSpPr txBox="1">
            <a:spLocks noChangeArrowheads="1"/>
          </p:cNvSpPr>
          <p:nvPr/>
        </p:nvSpPr>
        <p:spPr bwMode="auto">
          <a:xfrm>
            <a:off x="614736" y="605485"/>
            <a:ext cx="2805136"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Recommendations</a:t>
            </a:r>
          </a:p>
        </p:txBody>
      </p:sp>
    </p:spTree>
    <p:extLst>
      <p:ext uri="{BB962C8B-B14F-4D97-AF65-F5344CB8AC3E}">
        <p14:creationId xmlns:p14="http://schemas.microsoft.com/office/powerpoint/2010/main" val="157475264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289953"/>
            <a:ext cx="8011616" cy="4801314"/>
          </a:xfrm>
          <a:prstGeom prst="rect">
            <a:avLst/>
          </a:prstGeom>
          <a:noFill/>
        </p:spPr>
        <p:txBody>
          <a:bodyPr wrap="square" rtlCol="0">
            <a:spAutoFit/>
          </a:bodyPr>
          <a:lstStyle/>
          <a:p>
            <a:r>
              <a:rPr lang="en-GB" sz="1800" b="1" dirty="0">
                <a:latin typeface="GT Eesti Text Book" panose="00000400000000000000" pitchFamily="2" charset="0"/>
                <a:sym typeface="Wingdings" panose="05000000000000000000" pitchFamily="2" charset="2"/>
              </a:rPr>
              <a:t>The network has the opportunity to create a framework for collective impact - to strongly advocate for this kind of work being embedded within offers of support for all care-experienced young people.</a:t>
            </a:r>
          </a:p>
          <a:p>
            <a:pPr marL="285750" indent="-285750">
              <a:buFont typeface="Arial" panose="020B0604020202020204" pitchFamily="34" charset="0"/>
              <a:buChar char="•"/>
            </a:pPr>
            <a:r>
              <a:rPr lang="en-GB" sz="1800" dirty="0">
                <a:latin typeface="GT Eesti Text Book" panose="00000400000000000000" pitchFamily="2" charset="0"/>
              </a:rPr>
              <a:t>Funding remains a major barrier to professionals providing creative support to care-experienced young people</a:t>
            </a:r>
          </a:p>
          <a:p>
            <a:pPr marL="285750" indent="-285750">
              <a:buFont typeface="Arial" panose="020B0604020202020204" pitchFamily="34" charset="0"/>
              <a:buChar char="•"/>
            </a:pPr>
            <a:r>
              <a:rPr lang="en-GB" sz="1800" dirty="0">
                <a:latin typeface="GT Eesti Text Book" panose="00000400000000000000" pitchFamily="2" charset="0"/>
              </a:rPr>
              <a:t>Cultural organisations are not the sole solution to a care system that is systemically letting down its young people</a:t>
            </a:r>
          </a:p>
          <a:p>
            <a:pPr marL="285750" indent="-285750">
              <a:buFont typeface="Arial" panose="020B0604020202020204" pitchFamily="34" charset="0"/>
              <a:buChar char="•"/>
            </a:pPr>
            <a:r>
              <a:rPr lang="en-GB" sz="1800" dirty="0">
                <a:latin typeface="GT Eesti Text Book" panose="00000400000000000000" pitchFamily="2" charset="0"/>
              </a:rPr>
              <a:t>Setting up new methods of support within an ecology of austerity requires innovation and building up a strong evidence base to support the value of creative support for care-experienced young people</a:t>
            </a:r>
          </a:p>
          <a:p>
            <a:endParaRPr lang="en-GB" sz="1800" dirty="0">
              <a:latin typeface="GT Eesti Text Book" panose="00000400000000000000" pitchFamily="2" charset="0"/>
            </a:endParaRPr>
          </a:p>
          <a:p>
            <a:r>
              <a:rPr lang="en-GB" sz="1800" b="1" dirty="0">
                <a:latin typeface="GT Eesti Text Book" panose="00000400000000000000" pitchFamily="2" charset="0"/>
                <a:sym typeface="Wingdings" panose="05000000000000000000" pitchFamily="2" charset="2"/>
              </a:rPr>
              <a:t>Professionals working with care-experienced young people must feel confident in their knowledge and the specialised support systems in place</a:t>
            </a:r>
          </a:p>
          <a:p>
            <a:endParaRPr lang="en-GB" sz="1800" b="1" dirty="0">
              <a:latin typeface="GT Eesti Text Book" panose="00000400000000000000" pitchFamily="2" charset="0"/>
              <a:sym typeface="Wingdings" panose="05000000000000000000" pitchFamily="2" charset="2"/>
            </a:endParaRPr>
          </a:p>
          <a:p>
            <a:r>
              <a:rPr lang="en-GB" sz="1800" b="1" dirty="0">
                <a:latin typeface="GT Eesti Text Book" panose="00000400000000000000" pitchFamily="2" charset="0"/>
                <a:sym typeface="Wingdings" panose="05000000000000000000" pitchFamily="2" charset="2"/>
              </a:rPr>
              <a:t>The network should not shy away from the mental health and safeguarding implications for working with care-experienced young people.</a:t>
            </a:r>
          </a:p>
          <a:p>
            <a:endParaRPr lang="en-GB" sz="1800" b="1" dirty="0">
              <a:latin typeface="GT Eesti Text Book" panose="00000400000000000000" pitchFamily="2" charset="0"/>
              <a:sym typeface="Wingdings" panose="05000000000000000000" pitchFamily="2" charset="2"/>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2" name="Text Box 2">
            <a:extLst>
              <a:ext uri="{FF2B5EF4-FFF2-40B4-BE49-F238E27FC236}">
                <a16:creationId xmlns:a16="http://schemas.microsoft.com/office/drawing/2014/main" id="{CC9AE11A-F128-433F-A160-B93541756650}"/>
              </a:ext>
            </a:extLst>
          </p:cNvPr>
          <p:cNvSpPr txBox="1">
            <a:spLocks noChangeArrowheads="1"/>
          </p:cNvSpPr>
          <p:nvPr/>
        </p:nvSpPr>
        <p:spPr bwMode="auto">
          <a:xfrm>
            <a:off x="614736" y="626207"/>
            <a:ext cx="2805136"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Recommendations</a:t>
            </a:r>
          </a:p>
        </p:txBody>
      </p:sp>
    </p:spTree>
    <p:extLst>
      <p:ext uri="{BB962C8B-B14F-4D97-AF65-F5344CB8AC3E}">
        <p14:creationId xmlns:p14="http://schemas.microsoft.com/office/powerpoint/2010/main" val="3115757158"/>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283626"/>
            <a:ext cx="8011616" cy="5355312"/>
          </a:xfrm>
          <a:prstGeom prst="rect">
            <a:avLst/>
          </a:prstGeom>
          <a:noFill/>
        </p:spPr>
        <p:txBody>
          <a:bodyPr wrap="square" rtlCol="0">
            <a:spAutoFit/>
          </a:bodyPr>
          <a:lstStyle/>
          <a:p>
            <a:r>
              <a:rPr lang="en-GB" sz="1800" b="1" dirty="0">
                <a:latin typeface="GT Eesti Text Book" panose="00000400000000000000" pitchFamily="2" charset="0"/>
                <a:sym typeface="Wingdings" panose="05000000000000000000" pitchFamily="2" charset="2"/>
              </a:rPr>
              <a:t>The network should advocate for support for non-statutory organisations to equip them for specialist work with care-experienced young people</a:t>
            </a:r>
          </a:p>
          <a:p>
            <a:endParaRPr lang="en-GB" sz="1800" b="1" dirty="0">
              <a:latin typeface="GT Eesti Text Book" panose="00000400000000000000" pitchFamily="2" charset="0"/>
              <a:sym typeface="Wingdings" panose="05000000000000000000" pitchFamily="2" charset="2"/>
            </a:endParaRPr>
          </a:p>
          <a:p>
            <a:r>
              <a:rPr lang="en-GB" sz="1800" b="1" dirty="0">
                <a:latin typeface="GT Eesti Text Book" panose="00000400000000000000" pitchFamily="2" charset="0"/>
                <a:sym typeface="Wingdings" panose="05000000000000000000" pitchFamily="2" charset="2"/>
              </a:rPr>
              <a:t>The network may develop trauma-informed ways of working, and look to understand the ways through which opportunities should be shared with care-experienced young people</a:t>
            </a:r>
            <a:endParaRPr lang="en-GB" sz="2000" dirty="0">
              <a:latin typeface="GT Eesti Text Book" panose="00000400000000000000" pitchFamily="2" charset="0"/>
              <a:sym typeface="Wingdings" panose="05000000000000000000" pitchFamily="2" charset="2"/>
            </a:endParaRPr>
          </a:p>
          <a:p>
            <a:endParaRPr lang="en-GB" sz="1800" dirty="0">
              <a:latin typeface="GT Eesti Text Book" panose="00000400000000000000" pitchFamily="2" charset="0"/>
              <a:sym typeface="Wingdings" panose="05000000000000000000" pitchFamily="2" charset="2"/>
            </a:endParaRP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Care-experienced young people are all survivors of trauma.</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Young people’s histories inform their identities as they move into adulthood</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This may manifest in mental health difficulties (past and/ or present)</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Young people may form patterns of fierce self-reliance that make it difficult for them to access support.</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Even where support exists for care-experienced young people, the way in which the support is passed on to them may make them unlikely to take up the offer</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Young people’s own value systems and identity formation should inform approaches</a:t>
            </a:r>
          </a:p>
          <a:p>
            <a:pPr marL="285750" indent="-285750">
              <a:buFont typeface="Arial" panose="020B0604020202020204" pitchFamily="34" charset="0"/>
              <a:buChar char="•"/>
            </a:pPr>
            <a:endParaRPr lang="en-GB" sz="1800" b="1" dirty="0">
              <a:latin typeface="GT Eesti Text Book" panose="00000400000000000000" pitchFamily="2" charset="0"/>
              <a:sym typeface="Wingdings" panose="05000000000000000000" pitchFamily="2" charset="2"/>
            </a:endParaRPr>
          </a:p>
          <a:p>
            <a:endParaRPr lang="en-GB" sz="1800" b="1" dirty="0">
              <a:latin typeface="GT Eesti Text Book" panose="00000400000000000000" pitchFamily="2" charset="0"/>
              <a:sym typeface="Wingdings" panose="05000000000000000000" pitchFamily="2" charset="2"/>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2" name="Text Box 2">
            <a:extLst>
              <a:ext uri="{FF2B5EF4-FFF2-40B4-BE49-F238E27FC236}">
                <a16:creationId xmlns:a16="http://schemas.microsoft.com/office/drawing/2014/main" id="{20F38DF4-CC00-4C71-9AF8-9A7A204A7F30}"/>
              </a:ext>
            </a:extLst>
          </p:cNvPr>
          <p:cNvSpPr txBox="1">
            <a:spLocks noChangeArrowheads="1"/>
          </p:cNvSpPr>
          <p:nvPr/>
        </p:nvSpPr>
        <p:spPr bwMode="auto">
          <a:xfrm>
            <a:off x="614736" y="626207"/>
            <a:ext cx="2805136"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Recommendations</a:t>
            </a:r>
          </a:p>
        </p:txBody>
      </p:sp>
    </p:spTree>
    <p:extLst>
      <p:ext uri="{BB962C8B-B14F-4D97-AF65-F5344CB8AC3E}">
        <p14:creationId xmlns:p14="http://schemas.microsoft.com/office/powerpoint/2010/main" val="99139528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300794"/>
            <a:ext cx="8011616" cy="3693319"/>
          </a:xfrm>
          <a:prstGeom prst="rect">
            <a:avLst/>
          </a:prstGeom>
          <a:noFill/>
        </p:spPr>
        <p:txBody>
          <a:bodyPr wrap="square" rtlCol="0">
            <a:spAutoFit/>
          </a:bodyPr>
          <a:lstStyle/>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Young people interviewed valued learning and self-development </a:t>
            </a:r>
          </a:p>
          <a:p>
            <a:pPr marL="285750" indent="-285750">
              <a:buFont typeface="Arial" panose="020B0604020202020204" pitchFamily="34" charset="0"/>
              <a:buChar char="•"/>
            </a:pPr>
            <a:r>
              <a:rPr lang="en-GB" sz="1800" dirty="0">
                <a:latin typeface="GT Eesti Text Book" panose="00000400000000000000" pitchFamily="2" charset="0"/>
                <a:sym typeface="Wingdings" panose="05000000000000000000" pitchFamily="2" charset="2"/>
              </a:rPr>
              <a:t>Children in care and care leavers are known to have low educational achievement</a:t>
            </a:r>
          </a:p>
          <a:p>
            <a:pPr marL="742950" lvl="1" indent="-285750">
              <a:buFont typeface="Wingdings" panose="05000000000000000000" pitchFamily="2" charset="2"/>
              <a:buChar char="à"/>
            </a:pPr>
            <a:r>
              <a:rPr lang="en-GB" sz="1800" dirty="0">
                <a:latin typeface="GT Eesti Text Book" panose="00000400000000000000" pitchFamily="2" charset="0"/>
                <a:sym typeface="Wingdings" panose="05000000000000000000" pitchFamily="2" charset="2"/>
              </a:rPr>
              <a:t>There is a disjoint between care-experienced young people with a desire to learn and the education institutions around them</a:t>
            </a:r>
          </a:p>
          <a:p>
            <a:pPr marL="742950" lvl="1" indent="-285750">
              <a:buFont typeface="Wingdings" panose="05000000000000000000" pitchFamily="2" charset="2"/>
              <a:buChar char="à"/>
            </a:pPr>
            <a:r>
              <a:rPr lang="en-GB" sz="1800" dirty="0">
                <a:latin typeface="GT Eesti Text Book" panose="00000400000000000000" pitchFamily="2" charset="0"/>
                <a:sym typeface="Wingdings" panose="05000000000000000000" pitchFamily="2" charset="2"/>
              </a:rPr>
              <a:t>Care leavers may develop their desire to learn at a time when traditional educational pathways may already be closed to them (due to age or application criteria</a:t>
            </a:r>
          </a:p>
          <a:p>
            <a:pPr marL="742950" lvl="1" indent="-285750">
              <a:buFont typeface="Wingdings" panose="05000000000000000000" pitchFamily="2" charset="2"/>
              <a:buChar char="à"/>
            </a:pPr>
            <a:r>
              <a:rPr lang="en-GB" sz="1800" b="1" dirty="0">
                <a:latin typeface="GT Eesti Text Book" panose="00000400000000000000" pitchFamily="2" charset="0"/>
                <a:sym typeface="Wingdings" panose="05000000000000000000" pitchFamily="2" charset="2"/>
              </a:rPr>
              <a:t>A network that takes into account this clear interest in self-development as a core factor in developing tangible and effective progression routes could have the potential to have far-reaching impact.</a:t>
            </a:r>
          </a:p>
          <a:p>
            <a:pPr marL="285750" indent="-285750">
              <a:buFont typeface="Arial" panose="020B0604020202020204" pitchFamily="34" charset="0"/>
              <a:buChar char="•"/>
            </a:pPr>
            <a:endParaRPr lang="en-GB" sz="1800" b="1" dirty="0">
              <a:latin typeface="GT Eesti Text Book" panose="00000400000000000000" pitchFamily="2" charset="0"/>
              <a:sym typeface="Wingdings" panose="05000000000000000000" pitchFamily="2" charset="2"/>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0" name="Text Box 2">
            <a:extLst>
              <a:ext uri="{FF2B5EF4-FFF2-40B4-BE49-F238E27FC236}">
                <a16:creationId xmlns:a16="http://schemas.microsoft.com/office/drawing/2014/main" id="{70864F53-2192-41E0-903A-9C2C794A53CA}"/>
              </a:ext>
            </a:extLst>
          </p:cNvPr>
          <p:cNvSpPr txBox="1">
            <a:spLocks noChangeArrowheads="1"/>
          </p:cNvSpPr>
          <p:nvPr/>
        </p:nvSpPr>
        <p:spPr bwMode="auto">
          <a:xfrm>
            <a:off x="614736" y="626207"/>
            <a:ext cx="2805136" cy="509781"/>
          </a:xfrm>
          <a:prstGeom prst="rect">
            <a:avLst/>
          </a:prstGeom>
          <a:solidFill>
            <a:srgbClr val="FF33CC"/>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Recommendations</a:t>
            </a:r>
          </a:p>
        </p:txBody>
      </p:sp>
    </p:spTree>
    <p:extLst>
      <p:ext uri="{BB962C8B-B14F-4D97-AF65-F5344CB8AC3E}">
        <p14:creationId xmlns:p14="http://schemas.microsoft.com/office/powerpoint/2010/main" val="433510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43337" y="1328826"/>
            <a:ext cx="8011616" cy="4770537"/>
          </a:xfrm>
          <a:prstGeom prst="rect">
            <a:avLst/>
          </a:prstGeom>
          <a:noFill/>
        </p:spPr>
        <p:txBody>
          <a:bodyPr wrap="square" rtlCol="0">
            <a:spAutoFit/>
          </a:bodyPr>
          <a:lstStyle/>
          <a:p>
            <a:r>
              <a:rPr lang="en-GB" sz="1600" dirty="0">
                <a:latin typeface="GT Eesti Text Book" panose="00000400000000000000"/>
              </a:rPr>
              <a:t>In April 2022, A New Direction ran a Sounding Board event, bringing together colleagues from the care sector (both statutory and non statutory) and the cultural/creative sector in London to explore and develop our new </a:t>
            </a:r>
            <a:r>
              <a:rPr lang="en-GB" sz="1600" b="1" dirty="0">
                <a:latin typeface="GT Eesti Text Book" panose="00000400000000000000"/>
              </a:rPr>
              <a:t>Culture Care Network</a:t>
            </a:r>
            <a:r>
              <a:rPr lang="en-GB" sz="1600" dirty="0">
                <a:latin typeface="GT Eesti Text Book" panose="00000400000000000000"/>
              </a:rPr>
              <a:t> prior to its launch.</a:t>
            </a:r>
          </a:p>
          <a:p>
            <a:endParaRPr lang="en-GB" sz="1600" dirty="0">
              <a:latin typeface="GT Eesti Text Book" panose="00000400000000000000"/>
            </a:endParaRPr>
          </a:p>
          <a:p>
            <a:r>
              <a:rPr lang="en-GB" sz="1600" dirty="0">
                <a:latin typeface="GT Eesti Text Book" panose="00000400000000000000"/>
              </a:rPr>
              <a:t>The development of the network follows the delivery of our </a:t>
            </a:r>
            <a:r>
              <a:rPr lang="en-GB" sz="1600" dirty="0">
                <a:latin typeface="GT Eesti Text Book" panose="00000400000000000000"/>
                <a:hlinkClick r:id="rId3"/>
              </a:rPr>
              <a:t>We Belong </a:t>
            </a:r>
            <a:r>
              <a:rPr lang="en-GB" sz="1600" dirty="0">
                <a:latin typeface="GT Eesti Text Book" panose="00000400000000000000"/>
              </a:rPr>
              <a:t>programme for children and young people in care, and is informed by research undertaken in 2021. This document summarises that research.</a:t>
            </a:r>
          </a:p>
          <a:p>
            <a:endParaRPr lang="en-GB" sz="1600" dirty="0">
              <a:latin typeface="GT Eesti Text Book" panose="00000400000000000000"/>
            </a:endParaRPr>
          </a:p>
          <a:p>
            <a:r>
              <a:rPr lang="en-GB" sz="1600" dirty="0">
                <a:latin typeface="GT Eesti Text Book" panose="00000400000000000000"/>
              </a:rPr>
              <a:t>The aim of the network is to increase access to high quality cultural and creative opportunities for care experienced children and young people in London, by bringing together the professionals who work with them, and who deliver cultural/creative opportunities. By providing a space to make connections, share ideas, develop practice and work together, we hope to enhance the capacity and agency of care experienced children and young people in London to own their creativity, shape culture, and achieve their creative potential.</a:t>
            </a:r>
          </a:p>
          <a:p>
            <a:endParaRPr lang="en-GB" sz="1600" dirty="0">
              <a:latin typeface="GT Eesti Text Book" panose="00000400000000000000"/>
            </a:endParaRPr>
          </a:p>
          <a:p>
            <a:r>
              <a:rPr lang="en-GB" sz="1600" dirty="0">
                <a:latin typeface="GT Eesti Text Book" panose="00000400000000000000"/>
              </a:rPr>
              <a:t>If you are interested in joining the Culture Care Network, please contact </a:t>
            </a:r>
            <a:r>
              <a:rPr lang="en-GB" sz="1600" dirty="0">
                <a:latin typeface="GT Eesti Text Book" panose="00000400000000000000"/>
                <a:hlinkClick r:id="rId4"/>
              </a:rPr>
              <a:t>Laura Fuller, Senior Programme Manager</a:t>
            </a:r>
            <a:r>
              <a:rPr lang="en-GB" sz="1600" dirty="0">
                <a:latin typeface="GT Eesti Text Book" panose="00000400000000000000"/>
              </a:rPr>
              <a:t> at A New Direction.</a:t>
            </a:r>
            <a:endParaRPr lang="en-GB" sz="16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5">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9" name="Text Box 2">
            <a:extLst>
              <a:ext uri="{FF2B5EF4-FFF2-40B4-BE49-F238E27FC236}">
                <a16:creationId xmlns:a16="http://schemas.microsoft.com/office/drawing/2014/main" id="{D6A08999-7DBD-4DC6-8DB4-0971AABD9CBD}"/>
              </a:ext>
            </a:extLst>
          </p:cNvPr>
          <p:cNvSpPr txBox="1">
            <a:spLocks noChangeArrowheads="1"/>
          </p:cNvSpPr>
          <p:nvPr/>
        </p:nvSpPr>
        <p:spPr bwMode="auto">
          <a:xfrm>
            <a:off x="614737" y="625056"/>
            <a:ext cx="1941039" cy="535185"/>
          </a:xfrm>
          <a:prstGeom prst="rect">
            <a:avLst/>
          </a:prstGeom>
          <a:solidFill>
            <a:srgbClr val="92D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latin typeface="GT Eesti Display UltraBold" panose="00000A00000000000000" pitchFamily="2" charset="0"/>
                <a:ea typeface="Calibri" panose="020F0502020204030204" pitchFamily="34" charset="0"/>
                <a:cs typeface="Times New Roman" panose="02020603050405020304" pitchFamily="18" charset="0"/>
              </a:rPr>
              <a:t>Introduction</a:t>
            </a:r>
            <a:endParaRPr lang="en-GB"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28585126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39904" y="1795150"/>
            <a:ext cx="8011616" cy="4093428"/>
          </a:xfrm>
          <a:prstGeom prst="rect">
            <a:avLst/>
          </a:prstGeom>
          <a:noFill/>
        </p:spPr>
        <p:txBody>
          <a:bodyPr wrap="square" rtlCol="0">
            <a:spAutoFit/>
          </a:bodyPr>
          <a:lstStyle/>
          <a:p>
            <a:r>
              <a:rPr lang="en-GB" sz="1800" dirty="0">
                <a:latin typeface="GT Eesti Text Book" panose="00000400000000000000" pitchFamily="2" charset="0"/>
              </a:rPr>
              <a:t>Consultation with young people to understand:</a:t>
            </a:r>
          </a:p>
          <a:p>
            <a:endParaRPr lang="en-GB" sz="18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Why creativity is important to them: what benefits do young people perceive from being engaged in creative activities, where do they place value and how does it make them feel. </a:t>
            </a:r>
          </a:p>
          <a:p>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What support they need to keep creativity in their lives: in what environments do they thrive and where do they find their inspiration and what do they need - physically, financially and emotionally.</a:t>
            </a:r>
          </a:p>
          <a:p>
            <a:pPr marL="285750" indent="-285750">
              <a:buFont typeface="Arial" panose="020B0604020202020204" pitchFamily="34" charset="0"/>
              <a:buChar char="•"/>
            </a:pPr>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Their creative inspirations and aspirations: what are their plans for the future and where does creativity feature?</a:t>
            </a:r>
          </a:p>
          <a:p>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Their ideas for creative events: how can we create cultural programming that reflects diverse interests and offers opportunities for progression and growth?</a:t>
            </a:r>
          </a:p>
          <a:p>
            <a:pPr marL="285750" indent="-285750">
              <a:buFont typeface="Arial" panose="020B0604020202020204" pitchFamily="34" charset="0"/>
              <a:buChar char="•"/>
            </a:pPr>
            <a:endParaRPr lang="en-GB" sz="16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0" name="Text Box 2">
            <a:extLst>
              <a:ext uri="{FF2B5EF4-FFF2-40B4-BE49-F238E27FC236}">
                <a16:creationId xmlns:a16="http://schemas.microsoft.com/office/drawing/2014/main" id="{70864F53-2192-41E0-903A-9C2C794A53CA}"/>
              </a:ext>
            </a:extLst>
          </p:cNvPr>
          <p:cNvSpPr txBox="1">
            <a:spLocks noChangeArrowheads="1"/>
          </p:cNvSpPr>
          <p:nvPr/>
        </p:nvSpPr>
        <p:spPr bwMode="auto">
          <a:xfrm>
            <a:off x="614736" y="1120563"/>
            <a:ext cx="788912"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Aim</a:t>
            </a:r>
          </a:p>
          <a:p>
            <a:pPr>
              <a:lnSpc>
                <a:spcPct val="107000"/>
              </a:lnSpc>
              <a:spcAft>
                <a:spcPts val="800"/>
              </a:spcAft>
            </a:pPr>
            <a:endPar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endParaRPr>
          </a:p>
        </p:txBody>
      </p:sp>
      <p:sp>
        <p:nvSpPr>
          <p:cNvPr id="11" name="Text Box 2">
            <a:extLst>
              <a:ext uri="{FF2B5EF4-FFF2-40B4-BE49-F238E27FC236}">
                <a16:creationId xmlns:a16="http://schemas.microsoft.com/office/drawing/2014/main" id="{0F669EC0-5F4F-4BAA-89B3-719C7BBC0B16}"/>
              </a:ext>
            </a:extLst>
          </p:cNvPr>
          <p:cNvSpPr txBox="1">
            <a:spLocks noChangeArrowheads="1"/>
          </p:cNvSpPr>
          <p:nvPr/>
        </p:nvSpPr>
        <p:spPr bwMode="auto">
          <a:xfrm>
            <a:off x="614736" y="614963"/>
            <a:ext cx="4749352"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Programme Design Consultation</a:t>
            </a:r>
          </a:p>
        </p:txBody>
      </p:sp>
    </p:spTree>
    <p:extLst>
      <p:ext uri="{BB962C8B-B14F-4D97-AF65-F5344CB8AC3E}">
        <p14:creationId xmlns:p14="http://schemas.microsoft.com/office/powerpoint/2010/main" val="2049253770"/>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37616" y="1823379"/>
            <a:ext cx="8011616" cy="3847207"/>
          </a:xfrm>
          <a:prstGeom prst="rect">
            <a:avLst/>
          </a:prstGeom>
          <a:noFill/>
        </p:spPr>
        <p:txBody>
          <a:bodyPr wrap="square" rtlCol="0">
            <a:spAutoFit/>
          </a:bodyPr>
          <a:lstStyle/>
          <a:p>
            <a:r>
              <a:rPr lang="en-GB" sz="1800" dirty="0">
                <a:latin typeface="GT Eesti Text Book" panose="00000400000000000000" pitchFamily="2" charset="0"/>
              </a:rPr>
              <a:t>Why creativity is important:</a:t>
            </a:r>
          </a:p>
          <a:p>
            <a:pPr marL="742950" lvl="1" indent="-285750">
              <a:buFont typeface="Arial" panose="020B0604020202020204" pitchFamily="34" charset="0"/>
              <a:buChar char="•"/>
            </a:pPr>
            <a:r>
              <a:rPr lang="en-GB" sz="1600" dirty="0">
                <a:latin typeface="GT Eesti Text Book" panose="00000400000000000000" pitchFamily="2" charset="0"/>
              </a:rPr>
              <a:t>Therapeutic benefit</a:t>
            </a:r>
          </a:p>
          <a:p>
            <a:pPr marL="742950" lvl="1" indent="-285750">
              <a:buFont typeface="Arial" panose="020B0604020202020204" pitchFamily="34" charset="0"/>
              <a:buChar char="•"/>
            </a:pPr>
            <a:r>
              <a:rPr lang="en-GB" sz="1600" dirty="0">
                <a:latin typeface="GT Eesti Text Book" panose="00000400000000000000" pitchFamily="2" charset="0"/>
              </a:rPr>
              <a:t>Creative expression as an easier way to tell their own story</a:t>
            </a:r>
          </a:p>
          <a:p>
            <a:pPr marL="742950" lvl="1" indent="-285750">
              <a:buFont typeface="Arial" panose="020B0604020202020204" pitchFamily="34" charset="0"/>
              <a:buChar char="•"/>
            </a:pPr>
            <a:r>
              <a:rPr lang="en-GB" sz="1600" dirty="0">
                <a:latin typeface="GT Eesti Text Book" panose="00000400000000000000" pitchFamily="2" charset="0"/>
              </a:rPr>
              <a:t>Positive impact on mental health and wellbeing</a:t>
            </a:r>
          </a:p>
          <a:p>
            <a:pPr marL="742950" lvl="1" indent="-285750">
              <a:buFont typeface="Arial" panose="020B0604020202020204" pitchFamily="34" charset="0"/>
              <a:buChar char="•"/>
            </a:pPr>
            <a:r>
              <a:rPr lang="en-GB" sz="1600" dirty="0">
                <a:latin typeface="GT Eesti Text Book" panose="00000400000000000000" pitchFamily="2" charset="0"/>
              </a:rPr>
              <a:t>Personal and career progression</a:t>
            </a:r>
          </a:p>
          <a:p>
            <a:pPr marL="742950" lvl="1" indent="-285750">
              <a:buFont typeface="Arial" panose="020B0604020202020204" pitchFamily="34" charset="0"/>
              <a:buChar char="•"/>
            </a:pPr>
            <a:r>
              <a:rPr lang="en-GB" sz="1600" dirty="0">
                <a:latin typeface="GT Eesti Text Book" panose="00000400000000000000" pitchFamily="2" charset="0"/>
              </a:rPr>
              <a:t>Liberating process</a:t>
            </a:r>
          </a:p>
          <a:p>
            <a:pPr marL="742950" lvl="1" indent="-285750">
              <a:buFont typeface="Arial" panose="020B0604020202020204" pitchFamily="34" charset="0"/>
              <a:buChar char="•"/>
            </a:pPr>
            <a:endParaRPr lang="en-GB" sz="1600" dirty="0">
              <a:latin typeface="GT Eesti Text Book" panose="00000400000000000000" pitchFamily="2" charset="0"/>
            </a:endParaRPr>
          </a:p>
          <a:p>
            <a:r>
              <a:rPr lang="en-GB" sz="1800" dirty="0">
                <a:latin typeface="GT Eesti Text Book" panose="00000400000000000000" pitchFamily="2" charset="0"/>
              </a:rPr>
              <a:t>Support needed for creativity </a:t>
            </a:r>
          </a:p>
          <a:p>
            <a:pPr marL="742950" lvl="1" indent="-285750">
              <a:buFont typeface="Arial" panose="020B0604020202020204" pitchFamily="34" charset="0"/>
              <a:buChar char="•"/>
            </a:pPr>
            <a:r>
              <a:rPr lang="en-GB" sz="1600" dirty="0">
                <a:latin typeface="GT Eesti Text Book" panose="00000400000000000000" pitchFamily="2" charset="0"/>
              </a:rPr>
              <a:t>Positive relationships – feeling of being accepted</a:t>
            </a:r>
          </a:p>
          <a:p>
            <a:pPr marL="742950" lvl="1" indent="-285750">
              <a:buFont typeface="Arial" panose="020B0604020202020204" pitchFamily="34" charset="0"/>
              <a:buChar char="•"/>
            </a:pPr>
            <a:r>
              <a:rPr lang="en-GB" sz="1600" dirty="0">
                <a:latin typeface="GT Eesti Text Book" panose="00000400000000000000" pitchFamily="2" charset="0"/>
              </a:rPr>
              <a:t>Space where they feel they belong</a:t>
            </a:r>
          </a:p>
          <a:p>
            <a:pPr marL="742950" lvl="1" indent="-285750">
              <a:buFont typeface="Arial" panose="020B0604020202020204" pitchFamily="34" charset="0"/>
              <a:buChar char="•"/>
            </a:pPr>
            <a:r>
              <a:rPr lang="en-GB" sz="1600" dirty="0">
                <a:latin typeface="GT Eesti Text Book" panose="00000400000000000000" pitchFamily="2" charset="0"/>
              </a:rPr>
              <a:t>Support for different levels of engagement (from peripheral/ occasional to core/ in depth)</a:t>
            </a:r>
          </a:p>
          <a:p>
            <a:pPr marL="742950" lvl="1" indent="-285750">
              <a:buFont typeface="Arial" panose="020B0604020202020204" pitchFamily="34" charset="0"/>
              <a:buChar char="•"/>
            </a:pPr>
            <a:r>
              <a:rPr lang="en-GB" sz="1600" dirty="0">
                <a:latin typeface="GT Eesti Text Book" panose="00000400000000000000" pitchFamily="2" charset="0"/>
              </a:rPr>
              <a:t>Support for wellbeing </a:t>
            </a:r>
          </a:p>
          <a:p>
            <a:pPr marL="742950" lvl="1" indent="-285750">
              <a:buFont typeface="Arial" panose="020B0604020202020204" pitchFamily="34" charset="0"/>
              <a:buChar char="•"/>
            </a:pPr>
            <a:r>
              <a:rPr lang="en-GB" sz="1600" dirty="0">
                <a:latin typeface="GT Eesti Text Book" panose="00000400000000000000" pitchFamily="2" charset="0"/>
              </a:rPr>
              <a:t>Practical support – </a:t>
            </a:r>
            <a:r>
              <a:rPr lang="en-GB" sz="1600" dirty="0" err="1">
                <a:latin typeface="GT Eesti Text Book" panose="00000400000000000000" pitchFamily="2" charset="0"/>
              </a:rPr>
              <a:t>eg</a:t>
            </a:r>
            <a:r>
              <a:rPr lang="en-GB" sz="1600" dirty="0">
                <a:latin typeface="GT Eesti Text Book" panose="00000400000000000000" pitchFamily="2" charset="0"/>
              </a:rPr>
              <a:t> travel and equipment</a:t>
            </a:r>
          </a:p>
          <a:p>
            <a:pPr marL="742950" lvl="1" indent="-285750">
              <a:buFont typeface="Arial" panose="020B0604020202020204" pitchFamily="34" charset="0"/>
              <a:buChar char="•"/>
            </a:pPr>
            <a:r>
              <a:rPr lang="en-GB" sz="1600" dirty="0">
                <a:latin typeface="GT Eesti Text Book" panose="00000400000000000000" pitchFamily="2" charset="0"/>
              </a:rPr>
              <a:t>Careful use of language and trauma-informed approach</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0" name="Text Box 2">
            <a:extLst>
              <a:ext uri="{FF2B5EF4-FFF2-40B4-BE49-F238E27FC236}">
                <a16:creationId xmlns:a16="http://schemas.microsoft.com/office/drawing/2014/main" id="{70864F53-2192-41E0-903A-9C2C794A53CA}"/>
              </a:ext>
            </a:extLst>
          </p:cNvPr>
          <p:cNvSpPr txBox="1">
            <a:spLocks noChangeArrowheads="1"/>
          </p:cNvSpPr>
          <p:nvPr/>
        </p:nvSpPr>
        <p:spPr bwMode="auto">
          <a:xfrm>
            <a:off x="614736" y="1120563"/>
            <a:ext cx="1436984"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Findings </a:t>
            </a:r>
          </a:p>
          <a:p>
            <a:pPr>
              <a:lnSpc>
                <a:spcPct val="107000"/>
              </a:lnSpc>
              <a:spcAft>
                <a:spcPts val="800"/>
              </a:spcAft>
            </a:pPr>
            <a:endPar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endParaRPr>
          </a:p>
        </p:txBody>
      </p:sp>
      <p:sp>
        <p:nvSpPr>
          <p:cNvPr id="11" name="Text Box 2">
            <a:extLst>
              <a:ext uri="{FF2B5EF4-FFF2-40B4-BE49-F238E27FC236}">
                <a16:creationId xmlns:a16="http://schemas.microsoft.com/office/drawing/2014/main" id="{633B974C-8E89-4840-847A-E08AB26954AB}"/>
              </a:ext>
            </a:extLst>
          </p:cNvPr>
          <p:cNvSpPr txBox="1">
            <a:spLocks noChangeArrowheads="1"/>
          </p:cNvSpPr>
          <p:nvPr/>
        </p:nvSpPr>
        <p:spPr bwMode="auto">
          <a:xfrm>
            <a:off x="614736" y="614963"/>
            <a:ext cx="4749352"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Programme Design Consultation</a:t>
            </a:r>
          </a:p>
        </p:txBody>
      </p:sp>
    </p:spTree>
    <p:extLst>
      <p:ext uri="{BB962C8B-B14F-4D97-AF65-F5344CB8AC3E}">
        <p14:creationId xmlns:p14="http://schemas.microsoft.com/office/powerpoint/2010/main" val="130737896"/>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644480" y="1849972"/>
            <a:ext cx="8011616" cy="3600986"/>
          </a:xfrm>
          <a:prstGeom prst="rect">
            <a:avLst/>
          </a:prstGeom>
          <a:noFill/>
        </p:spPr>
        <p:txBody>
          <a:bodyPr wrap="square" rtlCol="0">
            <a:spAutoFit/>
          </a:bodyPr>
          <a:lstStyle/>
          <a:p>
            <a:r>
              <a:rPr lang="en-GB" sz="1800" dirty="0">
                <a:latin typeface="GT Eesti Text Book" panose="00000400000000000000" pitchFamily="2" charset="0"/>
              </a:rPr>
              <a:t>Creative inspirations and aspirations</a:t>
            </a:r>
          </a:p>
          <a:p>
            <a:pPr marL="742950" lvl="1" indent="-285750">
              <a:buFont typeface="Arial" panose="020B0604020202020204" pitchFamily="34" charset="0"/>
              <a:buChar char="•"/>
            </a:pPr>
            <a:r>
              <a:rPr lang="en-GB" sz="1600" dirty="0">
                <a:latin typeface="GT Eesti Text Book" panose="00000400000000000000" pitchFamily="2" charset="0"/>
              </a:rPr>
              <a:t>Take participants as individuals, and focus on their creativity, not their circumstances</a:t>
            </a:r>
          </a:p>
          <a:p>
            <a:pPr marL="742950" lvl="1" indent="-285750">
              <a:buFont typeface="Arial" panose="020B0604020202020204" pitchFamily="34" charset="0"/>
              <a:buChar char="•"/>
            </a:pPr>
            <a:r>
              <a:rPr lang="en-GB" sz="1600" dirty="0">
                <a:latin typeface="GT Eesti Text Book" panose="00000400000000000000" pitchFamily="2" charset="0"/>
              </a:rPr>
              <a:t>Support long term creativity rather than short term projects</a:t>
            </a:r>
          </a:p>
          <a:p>
            <a:pPr marL="742950" lvl="1" indent="-285750">
              <a:buFont typeface="Arial" panose="020B0604020202020204" pitchFamily="34" charset="0"/>
              <a:buChar char="•"/>
            </a:pPr>
            <a:r>
              <a:rPr lang="en-GB" sz="1600" dirty="0">
                <a:latin typeface="GT Eesti Text Book" panose="00000400000000000000" pitchFamily="2" charset="0"/>
              </a:rPr>
              <a:t>Some interest in careers in the arts</a:t>
            </a:r>
          </a:p>
          <a:p>
            <a:pPr marL="742950" lvl="1" indent="-285750">
              <a:buFont typeface="Arial" panose="020B0604020202020204" pitchFamily="34" charset="0"/>
              <a:buChar char="•"/>
            </a:pPr>
            <a:endParaRPr lang="en-GB" sz="1600" dirty="0">
              <a:latin typeface="GT Eesti Text Book" panose="00000400000000000000" pitchFamily="2" charset="0"/>
            </a:endParaRPr>
          </a:p>
          <a:p>
            <a:r>
              <a:rPr lang="en-GB" sz="1800" dirty="0">
                <a:latin typeface="GT Eesti Text Book" panose="00000400000000000000" pitchFamily="2" charset="0"/>
              </a:rPr>
              <a:t>Ideas for creative events</a:t>
            </a:r>
          </a:p>
          <a:p>
            <a:r>
              <a:rPr lang="en-GB" sz="1600" dirty="0">
                <a:latin typeface="GT Eesti Text Book" panose="00000400000000000000" pitchFamily="2" charset="0"/>
              </a:rPr>
              <a:t>No overall clear suggestion from YP but they are keen to connect. Suggestions included:</a:t>
            </a:r>
          </a:p>
          <a:p>
            <a:pPr marL="742950" lvl="1" indent="-285750">
              <a:buFont typeface="Arial" panose="020B0604020202020204" pitchFamily="34" charset="0"/>
              <a:buChar char="•"/>
            </a:pPr>
            <a:r>
              <a:rPr lang="en-GB" sz="1600" dirty="0">
                <a:latin typeface="GT Eesti Text Book" panose="00000400000000000000" pitchFamily="2" charset="0"/>
              </a:rPr>
              <a:t>Project spaces</a:t>
            </a:r>
          </a:p>
          <a:p>
            <a:pPr marL="742950" lvl="1" indent="-285750">
              <a:buFont typeface="Arial" panose="020B0604020202020204" pitchFamily="34" charset="0"/>
              <a:buChar char="•"/>
            </a:pPr>
            <a:r>
              <a:rPr lang="en-GB" sz="1600" dirty="0">
                <a:latin typeface="GT Eesti Text Book" panose="00000400000000000000" pitchFamily="2" charset="0"/>
              </a:rPr>
              <a:t>Mentoring opportunities</a:t>
            </a:r>
          </a:p>
          <a:p>
            <a:pPr marL="742950" lvl="1" indent="-285750">
              <a:buFont typeface="Arial" panose="020B0604020202020204" pitchFamily="34" charset="0"/>
              <a:buChar char="•"/>
            </a:pPr>
            <a:r>
              <a:rPr lang="en-GB" sz="1600" dirty="0">
                <a:latin typeface="GT Eesti Text Book" panose="00000400000000000000" pitchFamily="2" charset="0"/>
              </a:rPr>
              <a:t>Trying new things with other young people</a:t>
            </a:r>
          </a:p>
          <a:p>
            <a:pPr marL="742950" lvl="1" indent="-285750">
              <a:buFont typeface="Arial" panose="020B0604020202020204" pitchFamily="34" charset="0"/>
              <a:buChar char="•"/>
            </a:pPr>
            <a:r>
              <a:rPr lang="en-GB" sz="1600" dirty="0">
                <a:latin typeface="GT Eesti Text Book" panose="00000400000000000000" pitchFamily="2" charset="0"/>
              </a:rPr>
              <a:t>Strong desire to connect with other young people and organisations</a:t>
            </a:r>
          </a:p>
          <a:p>
            <a:pPr marL="742950" lvl="1" indent="-285750">
              <a:buFont typeface="Arial" panose="020B0604020202020204" pitchFamily="34" charset="0"/>
              <a:buChar char="•"/>
            </a:pPr>
            <a:r>
              <a:rPr lang="en-GB" sz="1600" dirty="0">
                <a:latin typeface="GT Eesti Text Book" panose="00000400000000000000" pitchFamily="2" charset="0"/>
              </a:rPr>
              <a:t>Spaces where they can learn about creative opportunities</a:t>
            </a:r>
          </a:p>
          <a:p>
            <a:pPr marL="742950" lvl="1" indent="-285750">
              <a:buFont typeface="Arial" panose="020B0604020202020204" pitchFamily="34" charset="0"/>
              <a:buChar char="•"/>
            </a:pPr>
            <a:r>
              <a:rPr lang="en-GB" sz="1600" dirty="0">
                <a:latin typeface="GT Eesti Text Book" panose="00000400000000000000" pitchFamily="2" charset="0"/>
              </a:rPr>
              <a:t>Opportunity to get experience with design and delivery of work</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1" name="Text Box 2">
            <a:extLst>
              <a:ext uri="{FF2B5EF4-FFF2-40B4-BE49-F238E27FC236}">
                <a16:creationId xmlns:a16="http://schemas.microsoft.com/office/drawing/2014/main" id="{A65846CD-B493-43A3-891C-0E6494BAA65C}"/>
              </a:ext>
            </a:extLst>
          </p:cNvPr>
          <p:cNvSpPr txBox="1">
            <a:spLocks noChangeArrowheads="1"/>
          </p:cNvSpPr>
          <p:nvPr/>
        </p:nvSpPr>
        <p:spPr bwMode="auto">
          <a:xfrm>
            <a:off x="614736" y="614963"/>
            <a:ext cx="4749352"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Programme Design Consultation</a:t>
            </a:r>
          </a:p>
        </p:txBody>
      </p:sp>
      <p:sp>
        <p:nvSpPr>
          <p:cNvPr id="12" name="Text Box 2">
            <a:extLst>
              <a:ext uri="{FF2B5EF4-FFF2-40B4-BE49-F238E27FC236}">
                <a16:creationId xmlns:a16="http://schemas.microsoft.com/office/drawing/2014/main" id="{114AD18C-90DD-4501-AAC2-EA74BC2030BB}"/>
              </a:ext>
            </a:extLst>
          </p:cNvPr>
          <p:cNvSpPr txBox="1">
            <a:spLocks noChangeArrowheads="1"/>
          </p:cNvSpPr>
          <p:nvPr/>
        </p:nvSpPr>
        <p:spPr bwMode="auto">
          <a:xfrm>
            <a:off x="614736" y="1120563"/>
            <a:ext cx="1436984"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Findings </a:t>
            </a:r>
          </a:p>
          <a:p>
            <a:pPr>
              <a:lnSpc>
                <a:spcPct val="107000"/>
              </a:lnSpc>
              <a:spcAft>
                <a:spcPts val="800"/>
              </a:spcAft>
            </a:pPr>
            <a:endPar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825741772"/>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782958"/>
            <a:ext cx="8011616" cy="4555093"/>
          </a:xfrm>
          <a:prstGeom prst="rect">
            <a:avLst/>
          </a:prstGeom>
          <a:noFill/>
        </p:spPr>
        <p:txBody>
          <a:bodyPr wrap="square" rtlCol="0">
            <a:spAutoFit/>
          </a:bodyPr>
          <a:lstStyle/>
          <a:p>
            <a:r>
              <a:rPr lang="en-GB" sz="1600" dirty="0">
                <a:latin typeface="GT Eesti Text Book" panose="00000400000000000000" pitchFamily="2" charset="0"/>
              </a:rPr>
              <a:t>1. Best Practice</a:t>
            </a:r>
          </a:p>
          <a:p>
            <a:pPr marL="285750" indent="-285750">
              <a:buFont typeface="Arial" panose="020B0604020202020204" pitchFamily="34" charset="0"/>
              <a:buChar char="•"/>
            </a:pPr>
            <a:r>
              <a:rPr lang="en-GB" sz="1450" dirty="0">
                <a:latin typeface="GT Eesti Text Book" panose="00000400000000000000" pitchFamily="2" charset="0"/>
              </a:rPr>
              <a:t>Ensure practice is safe and ethical by developing a Statement of Ethical Practice (see </a:t>
            </a:r>
            <a:r>
              <a:rPr lang="en-GB" sz="1450" dirty="0">
                <a:latin typeface="GT Eesti Text Book" panose="00000400000000000000" pitchFamily="2" charset="0"/>
                <a:hlinkClick r:id="rId3"/>
              </a:rPr>
              <a:t>photo voice ethical practice statement</a:t>
            </a:r>
            <a:r>
              <a:rPr lang="en-GB" sz="1450" dirty="0">
                <a:latin typeface="GT Eesti Text Book" panose="00000400000000000000" pitchFamily="2" charset="0"/>
              </a:rPr>
              <a:t>).</a:t>
            </a:r>
          </a:p>
          <a:p>
            <a:pPr marL="285750" indent="-285750">
              <a:buFont typeface="Arial" panose="020B0604020202020204" pitchFamily="34" charset="0"/>
              <a:buChar char="•"/>
            </a:pPr>
            <a:r>
              <a:rPr lang="en-GB" sz="1450" dirty="0">
                <a:latin typeface="GT Eesti Text Book" panose="00000400000000000000" pitchFamily="2" charset="0"/>
              </a:rPr>
              <a:t>Develop best practice guidelines blended from relevant guidelines that feel appropriate for your AND. (See </a:t>
            </a:r>
            <a:r>
              <a:rPr lang="en-GB" sz="1450" dirty="0">
                <a:latin typeface="GT Eesti Text Book" panose="00000400000000000000" pitchFamily="2" charset="0"/>
                <a:hlinkClick r:id="rId4"/>
              </a:rPr>
              <a:t>Artworks Scotland ‘Is this the best it can be’ toolkit</a:t>
            </a:r>
            <a:r>
              <a:rPr lang="en-GB" sz="1450" dirty="0">
                <a:latin typeface="GT Eesti Text Book" panose="00000400000000000000" pitchFamily="2" charset="0"/>
              </a:rPr>
              <a:t>.)</a:t>
            </a:r>
          </a:p>
          <a:p>
            <a:pPr marL="285750" indent="-285750">
              <a:buFont typeface="Arial" panose="020B0604020202020204" pitchFamily="34" charset="0"/>
              <a:buChar char="•"/>
            </a:pPr>
            <a:r>
              <a:rPr lang="en-GB" sz="1450" dirty="0">
                <a:latin typeface="GT Eesti Text Book" panose="00000400000000000000" pitchFamily="2" charset="0"/>
              </a:rPr>
              <a:t>Embed a social pedagogy – supporting positive relationships, experiences and working in ways that are motivating to the young person. </a:t>
            </a:r>
          </a:p>
          <a:p>
            <a:pPr marL="285750" indent="-285750">
              <a:buFont typeface="Arial" panose="020B0604020202020204" pitchFamily="34" charset="0"/>
              <a:buChar char="•"/>
            </a:pPr>
            <a:r>
              <a:rPr lang="en-GB" sz="1450" dirty="0">
                <a:latin typeface="GT Eesti Text Book" panose="00000400000000000000" pitchFamily="2" charset="0"/>
              </a:rPr>
              <a:t>Encourage Communities of Practice methodology - research indicates that YP view organisations as a community or ‘creative family’.</a:t>
            </a:r>
          </a:p>
          <a:p>
            <a:pPr marL="285750" indent="-285750">
              <a:buFont typeface="Arial" panose="020B0604020202020204" pitchFamily="34" charset="0"/>
              <a:buChar char="•"/>
            </a:pPr>
            <a:endParaRPr lang="en-GB" sz="1600" dirty="0">
              <a:latin typeface="GT Eesti Text Book" panose="00000400000000000000" pitchFamily="2" charset="0"/>
            </a:endParaRPr>
          </a:p>
          <a:p>
            <a:r>
              <a:rPr lang="en-GB" sz="1600" dirty="0">
                <a:latin typeface="GT Eesti Text Book" panose="00000400000000000000" pitchFamily="2" charset="0"/>
              </a:rPr>
              <a:t>2</a:t>
            </a:r>
            <a:r>
              <a:rPr lang="en-GB" sz="1800" dirty="0">
                <a:latin typeface="GT Eesti Text Book" panose="00000400000000000000" pitchFamily="2" charset="0"/>
              </a:rPr>
              <a:t>. </a:t>
            </a:r>
            <a:r>
              <a:rPr lang="en-GB" sz="1600" dirty="0">
                <a:latin typeface="GT Eesti Text Book" panose="00000400000000000000" pitchFamily="2" charset="0"/>
              </a:rPr>
              <a:t>Programming</a:t>
            </a:r>
          </a:p>
          <a:p>
            <a:pPr marL="285750" indent="-285750">
              <a:buFont typeface="Arial" panose="020B0604020202020204" pitchFamily="34" charset="0"/>
              <a:buChar char="•"/>
            </a:pPr>
            <a:r>
              <a:rPr lang="en-GB" sz="1500" dirty="0">
                <a:latin typeface="GT Eesti Text Book" panose="00000400000000000000" pitchFamily="2" charset="0"/>
              </a:rPr>
              <a:t>Produce a youth-led post-pandemic event, modelled on the </a:t>
            </a:r>
            <a:r>
              <a:rPr lang="en-GB" sz="1500" dirty="0">
                <a:latin typeface="GT Eesti Text Book" panose="00000400000000000000" pitchFamily="2" charset="0"/>
                <a:hlinkClick r:id="rId5"/>
              </a:rPr>
              <a:t>Being the Light festival</a:t>
            </a:r>
            <a:endParaRPr lang="en-GB" sz="1500" dirty="0">
              <a:latin typeface="GT Eesti Text Book" panose="00000400000000000000" pitchFamily="2" charset="0"/>
            </a:endParaRPr>
          </a:p>
          <a:p>
            <a:pPr marL="285750" indent="-285750">
              <a:buFont typeface="Arial" panose="020B0604020202020204" pitchFamily="34" charset="0"/>
              <a:buChar char="•"/>
            </a:pPr>
            <a:r>
              <a:rPr lang="en-GB" sz="1500" dirty="0">
                <a:latin typeface="GT Eesti Text Book" panose="00000400000000000000" pitchFamily="2" charset="0"/>
              </a:rPr>
              <a:t>Develop a young person’s creative network - see </a:t>
            </a:r>
            <a:r>
              <a:rPr lang="en-GB" sz="1500" dirty="0">
                <a:latin typeface="GT Eesti Text Book" panose="00000400000000000000" pitchFamily="2" charset="0"/>
                <a:hlinkClick r:id="rId6"/>
              </a:rPr>
              <a:t>Care Creatives </a:t>
            </a:r>
            <a:r>
              <a:rPr lang="en-GB" sz="1500" dirty="0">
                <a:latin typeface="GT Eesti Text Book" panose="00000400000000000000" pitchFamily="2" charset="0"/>
              </a:rPr>
              <a:t>as a potential model</a:t>
            </a:r>
          </a:p>
          <a:p>
            <a:pPr marL="285750" indent="-285750">
              <a:buFont typeface="Arial" panose="020B0604020202020204" pitchFamily="34" charset="0"/>
              <a:buChar char="•"/>
            </a:pPr>
            <a:r>
              <a:rPr lang="en-GB" sz="1500" dirty="0">
                <a:latin typeface="GT Eesti Text Book" panose="00000400000000000000" pitchFamily="2" charset="0"/>
              </a:rPr>
              <a:t>Spaces and places –‘safe’ spaces for YP to open up and express their creativity.  These can be online (through building relationships) or in physical environments.</a:t>
            </a:r>
          </a:p>
          <a:p>
            <a:pPr marL="285750" indent="-285750">
              <a:buFont typeface="Arial" panose="020B0604020202020204" pitchFamily="34" charset="0"/>
              <a:buChar char="•"/>
            </a:pPr>
            <a:r>
              <a:rPr lang="en-GB" sz="1500" dirty="0">
                <a:latin typeface="GT Eesti Text Book" panose="00000400000000000000" pitchFamily="2" charset="0"/>
              </a:rPr>
              <a:t>Seek unrestricted funding for responsive projects – youth led and start from where YP is at.</a:t>
            </a:r>
          </a:p>
          <a:p>
            <a:pPr marL="285750" indent="-285750">
              <a:buFont typeface="Arial" panose="020B0604020202020204" pitchFamily="34" charset="0"/>
              <a:buChar char="•"/>
            </a:pPr>
            <a:r>
              <a:rPr lang="en-GB" sz="1500" dirty="0">
                <a:latin typeface="GT Eesti Text Book" panose="00000400000000000000" pitchFamily="2" charset="0"/>
              </a:rPr>
              <a:t>Consider post-25 provision -  young people are affected by their care experience throughout their lives and the cut-off at 25 years of age can leave some feeling adrift.</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7">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0" name="Text Box 2">
            <a:extLst>
              <a:ext uri="{FF2B5EF4-FFF2-40B4-BE49-F238E27FC236}">
                <a16:creationId xmlns:a16="http://schemas.microsoft.com/office/drawing/2014/main" id="{70864F53-2192-41E0-903A-9C2C794A53CA}"/>
              </a:ext>
            </a:extLst>
          </p:cNvPr>
          <p:cNvSpPr txBox="1">
            <a:spLocks noChangeArrowheads="1"/>
          </p:cNvSpPr>
          <p:nvPr/>
        </p:nvSpPr>
        <p:spPr bwMode="auto">
          <a:xfrm>
            <a:off x="614736" y="1120563"/>
            <a:ext cx="2805135"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Recommendations</a:t>
            </a:r>
          </a:p>
          <a:p>
            <a:pPr>
              <a:lnSpc>
                <a:spcPct val="107000"/>
              </a:lnSpc>
              <a:spcAft>
                <a:spcPts val="800"/>
              </a:spcAft>
            </a:pPr>
            <a:endPar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endParaRPr>
          </a:p>
        </p:txBody>
      </p:sp>
      <p:sp>
        <p:nvSpPr>
          <p:cNvPr id="13" name="Text Box 2">
            <a:extLst>
              <a:ext uri="{FF2B5EF4-FFF2-40B4-BE49-F238E27FC236}">
                <a16:creationId xmlns:a16="http://schemas.microsoft.com/office/drawing/2014/main" id="{951AE315-EB9D-4BEC-8BF2-4B3C95F69B73}"/>
              </a:ext>
            </a:extLst>
          </p:cNvPr>
          <p:cNvSpPr txBox="1">
            <a:spLocks noChangeArrowheads="1"/>
          </p:cNvSpPr>
          <p:nvPr/>
        </p:nvSpPr>
        <p:spPr bwMode="auto">
          <a:xfrm>
            <a:off x="614736" y="614963"/>
            <a:ext cx="4749352"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Programme Design Consultation</a:t>
            </a:r>
          </a:p>
        </p:txBody>
      </p:sp>
    </p:spTree>
    <p:extLst>
      <p:ext uri="{BB962C8B-B14F-4D97-AF65-F5344CB8AC3E}">
        <p14:creationId xmlns:p14="http://schemas.microsoft.com/office/powerpoint/2010/main" val="729556521"/>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566192" y="1777982"/>
            <a:ext cx="8011616" cy="4062651"/>
          </a:xfrm>
          <a:prstGeom prst="rect">
            <a:avLst/>
          </a:prstGeom>
          <a:noFill/>
        </p:spPr>
        <p:txBody>
          <a:bodyPr wrap="square" rtlCol="0">
            <a:spAutoFit/>
          </a:bodyPr>
          <a:lstStyle/>
          <a:p>
            <a:r>
              <a:rPr lang="en-GB" sz="1800" dirty="0">
                <a:latin typeface="GT Eesti Text Book" panose="00000400000000000000" pitchFamily="2" charset="0"/>
              </a:rPr>
              <a:t>3. Trauma awareness</a:t>
            </a:r>
          </a:p>
          <a:p>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Consider language/labels. Young people have the right to be described in a way that is meaningful to them.  Some young people are comfortable with the term ‘Care Experienced’ whereas others would prefer not to be labelled in this way.</a:t>
            </a:r>
          </a:p>
          <a:p>
            <a:pPr marL="285750" indent="-285750">
              <a:buFont typeface="Arial" panose="020B0604020202020204" pitchFamily="34" charset="0"/>
              <a:buChar char="•"/>
            </a:pPr>
            <a:r>
              <a:rPr lang="en-GB" sz="1600" dirty="0">
                <a:latin typeface="GT Eesti Text Book" panose="00000400000000000000" pitchFamily="2" charset="0"/>
              </a:rPr>
              <a:t>Consider young people’s right to be forgotten.  For example, a young person may not wish the views they expressed at age 14 years still to be publicly available when they are older. </a:t>
            </a:r>
          </a:p>
          <a:p>
            <a:pPr marL="285750" indent="-285750">
              <a:buFont typeface="Arial" panose="020B0604020202020204" pitchFamily="34" charset="0"/>
              <a:buChar char="•"/>
            </a:pPr>
            <a:r>
              <a:rPr lang="en-GB" sz="1600" dirty="0">
                <a:latin typeface="GT Eesti Text Book" panose="00000400000000000000" pitchFamily="2" charset="0"/>
              </a:rPr>
              <a:t>Build psychological support into projects – this is important for artists/ practitioners, and for young people. Consider the potential psychological impacts of project activity and plan how these can be responded to (</a:t>
            </a:r>
            <a:r>
              <a:rPr lang="en-GB" sz="1600" dirty="0" err="1">
                <a:latin typeface="GT Eesti Text Book" panose="00000400000000000000" pitchFamily="2" charset="0"/>
              </a:rPr>
              <a:t>eg</a:t>
            </a:r>
            <a:r>
              <a:rPr lang="en-GB" sz="1600" dirty="0">
                <a:latin typeface="GT Eesti Text Book" panose="00000400000000000000" pitchFamily="2" charset="0"/>
              </a:rPr>
              <a:t> support/ supervision sessions for artists).  As projects end, consider the process for reflecting on what has been expressed and bringing the interventions to a close.</a:t>
            </a:r>
          </a:p>
          <a:p>
            <a:pPr marL="285750" indent="-285750">
              <a:buFont typeface="Arial" panose="020B0604020202020204" pitchFamily="34" charset="0"/>
              <a:buChar char="•"/>
            </a:pPr>
            <a:r>
              <a:rPr lang="en-GB" sz="1600" dirty="0">
                <a:latin typeface="GT Eesti Text Book" panose="00000400000000000000" pitchFamily="2" charset="0"/>
              </a:rPr>
              <a:t>Training for all in trauma-informed practice. Existing tools can be tapped into to build skills and knowledge around trauma-informed practice.  This will help to build relationships and improve understanding</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9" name="Text Box 2">
            <a:extLst>
              <a:ext uri="{FF2B5EF4-FFF2-40B4-BE49-F238E27FC236}">
                <a16:creationId xmlns:a16="http://schemas.microsoft.com/office/drawing/2014/main" id="{B2430EAE-834A-44C8-B591-C837AFB8DEDF}"/>
              </a:ext>
            </a:extLst>
          </p:cNvPr>
          <p:cNvSpPr txBox="1">
            <a:spLocks noChangeArrowheads="1"/>
          </p:cNvSpPr>
          <p:nvPr/>
        </p:nvSpPr>
        <p:spPr bwMode="auto">
          <a:xfrm>
            <a:off x="614736" y="614963"/>
            <a:ext cx="4749352"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Programme Design Consultation</a:t>
            </a:r>
          </a:p>
        </p:txBody>
      </p:sp>
      <p:sp>
        <p:nvSpPr>
          <p:cNvPr id="11" name="Text Box 2">
            <a:extLst>
              <a:ext uri="{FF2B5EF4-FFF2-40B4-BE49-F238E27FC236}">
                <a16:creationId xmlns:a16="http://schemas.microsoft.com/office/drawing/2014/main" id="{D8B24727-C98D-4750-A2F7-376B9F15F064}"/>
              </a:ext>
            </a:extLst>
          </p:cNvPr>
          <p:cNvSpPr txBox="1">
            <a:spLocks noChangeArrowheads="1"/>
          </p:cNvSpPr>
          <p:nvPr/>
        </p:nvSpPr>
        <p:spPr bwMode="auto">
          <a:xfrm>
            <a:off x="614736" y="1120563"/>
            <a:ext cx="2805135" cy="509781"/>
          </a:xfrm>
          <a:prstGeom prst="rect">
            <a:avLst/>
          </a:prstGeom>
          <a:solidFill>
            <a:srgbClr val="0070C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Recommendations</a:t>
            </a:r>
          </a:p>
          <a:p>
            <a:pPr>
              <a:lnSpc>
                <a:spcPct val="107000"/>
              </a:lnSpc>
              <a:spcAft>
                <a:spcPts val="800"/>
              </a:spcAft>
            </a:pPr>
            <a:endPar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95250668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827584" y="1389149"/>
            <a:ext cx="8011616" cy="4401205"/>
          </a:xfrm>
          <a:prstGeom prst="rect">
            <a:avLst/>
          </a:prstGeom>
          <a:noFill/>
        </p:spPr>
        <p:txBody>
          <a:bodyPr wrap="square" rtlCol="0">
            <a:spAutoFit/>
          </a:bodyPr>
          <a:lstStyle/>
          <a:p>
            <a:r>
              <a:rPr lang="en-GB" sz="1800" dirty="0">
                <a:latin typeface="GT Eesti Text Book" panose="00000400000000000000" pitchFamily="2" charset="0"/>
              </a:rPr>
              <a:t>A New Direction commissioned two pieces of research in May 2021, to inform the future direction of our work for care experienced children and young people, and the people that work with them.</a:t>
            </a:r>
          </a:p>
          <a:p>
            <a:endParaRPr lang="en-GB" sz="1800" dirty="0">
              <a:latin typeface="GT Eesti Text Book" panose="00000400000000000000" pitchFamily="2" charset="0"/>
            </a:endParaRPr>
          </a:p>
          <a:p>
            <a:r>
              <a:rPr lang="en-GB" sz="1600" dirty="0">
                <a:latin typeface="GT Eesti Text Book" panose="00000400000000000000" pitchFamily="2" charset="0"/>
              </a:rPr>
              <a:t>Report 1: The Ecology of Care (undertaken by </a:t>
            </a:r>
            <a:r>
              <a:rPr lang="en-GB" sz="1600" dirty="0">
                <a:latin typeface="GT Eesti Text Book" panose="00000400000000000000" pitchFamily="2" charset="0"/>
                <a:hlinkClick r:id="rId3"/>
              </a:rPr>
              <a:t>Element</a:t>
            </a:r>
            <a:r>
              <a:rPr lang="en-GB" sz="1600" dirty="0">
                <a:latin typeface="GT Eesti Text Book" panose="00000400000000000000" pitchFamily="2" charset="0"/>
              </a:rPr>
              <a:t>)</a:t>
            </a:r>
          </a:p>
          <a:p>
            <a:pPr marL="285750" indent="-285750">
              <a:buFont typeface="Arial" panose="020B0604020202020204" pitchFamily="34" charset="0"/>
              <a:buChar char="•"/>
            </a:pPr>
            <a:r>
              <a:rPr lang="en-GB" sz="1600" dirty="0">
                <a:latin typeface="GT Eesti Text Book" panose="00000400000000000000" pitchFamily="2" charset="0"/>
              </a:rPr>
              <a:t>Literature review of current care policy context</a:t>
            </a:r>
          </a:p>
          <a:p>
            <a:pPr marL="285750" indent="-285750">
              <a:buFont typeface="Arial" panose="020B0604020202020204" pitchFamily="34" charset="0"/>
              <a:buChar char="•"/>
            </a:pPr>
            <a:r>
              <a:rPr lang="en-GB" sz="1600" dirty="0">
                <a:latin typeface="GT Eesti Text Book" panose="00000400000000000000" pitchFamily="2" charset="0"/>
              </a:rPr>
              <a:t>Explored viability of a culture/care network</a:t>
            </a:r>
          </a:p>
          <a:p>
            <a:pPr marL="742950" lvl="1" indent="-285750">
              <a:buFont typeface="Arial" panose="020B0604020202020204" pitchFamily="34" charset="0"/>
              <a:buChar char="•"/>
            </a:pPr>
            <a:r>
              <a:rPr lang="en-GB" sz="1600" dirty="0">
                <a:latin typeface="GT Eesti Text Book" panose="00000400000000000000" pitchFamily="2" charset="0"/>
              </a:rPr>
              <a:t>Desk research overview of existing networks in London</a:t>
            </a:r>
          </a:p>
          <a:p>
            <a:pPr marL="742950" lvl="1" indent="-285750">
              <a:buFont typeface="Arial" panose="020B0604020202020204" pitchFamily="34" charset="0"/>
              <a:buChar char="•"/>
            </a:pPr>
            <a:r>
              <a:rPr lang="en-GB" sz="1600" dirty="0">
                <a:latin typeface="GT Eesti Text Book" panose="00000400000000000000" pitchFamily="2" charset="0"/>
              </a:rPr>
              <a:t>Consultation (surveys/ interviews) with care sector/ cultural sector/ care experienced young people</a:t>
            </a:r>
          </a:p>
          <a:p>
            <a:pPr marL="285750" indent="-285750">
              <a:buFont typeface="Arial" panose="020B0604020202020204" pitchFamily="34" charset="0"/>
              <a:buChar char="•"/>
            </a:pPr>
            <a:endParaRPr lang="en-GB" sz="1600" dirty="0">
              <a:latin typeface="GT Eesti Text Book" panose="00000400000000000000" pitchFamily="2" charset="0"/>
            </a:endParaRPr>
          </a:p>
          <a:p>
            <a:r>
              <a:rPr lang="en-GB" sz="1600" dirty="0">
                <a:latin typeface="GT Eesti Text Book" panose="00000400000000000000" pitchFamily="2" charset="0"/>
              </a:rPr>
              <a:t>Report 2: Co-construction (undertaken by </a:t>
            </a:r>
            <a:r>
              <a:rPr lang="en-GB" sz="1600" dirty="0">
                <a:latin typeface="GT Eesti Text Book" panose="00000400000000000000" pitchFamily="2" charset="0"/>
                <a:hlinkClick r:id="rId4"/>
              </a:rPr>
              <a:t>Articulate</a:t>
            </a:r>
            <a:r>
              <a:rPr lang="en-GB" sz="1600" dirty="0">
                <a:latin typeface="GT Eesti Text Book" panose="00000400000000000000" pitchFamily="2" charset="0"/>
              </a:rPr>
              <a:t>)</a:t>
            </a:r>
          </a:p>
          <a:p>
            <a:pPr marL="285750" indent="-285750">
              <a:buFont typeface="Arial" panose="020B0604020202020204" pitchFamily="34" charset="0"/>
              <a:buChar char="•"/>
            </a:pPr>
            <a:r>
              <a:rPr lang="en-GB" sz="1600" dirty="0">
                <a:latin typeface="GT Eesti Text Book" panose="00000400000000000000" pitchFamily="2" charset="0"/>
              </a:rPr>
              <a:t>Refreshed past research on the value of culture/creativity to care experienced children and young people</a:t>
            </a:r>
          </a:p>
          <a:p>
            <a:pPr marL="285750" indent="-285750">
              <a:buFont typeface="Arial" panose="020B0604020202020204" pitchFamily="34" charset="0"/>
              <a:buChar char="•"/>
            </a:pPr>
            <a:r>
              <a:rPr lang="en-GB" sz="1600" dirty="0">
                <a:latin typeface="GT Eesti Text Book" panose="00000400000000000000" pitchFamily="2" charset="0"/>
              </a:rPr>
              <a:t>Consulted care experienced young people (using creative consultation approaches)</a:t>
            </a:r>
          </a:p>
          <a:p>
            <a:pPr marL="285750" indent="-285750">
              <a:buFont typeface="Arial" panose="020B0604020202020204" pitchFamily="34" charset="0"/>
              <a:buChar char="•"/>
            </a:pPr>
            <a:endParaRPr lang="en-GB" sz="1600" dirty="0">
              <a:latin typeface="GT Eesti Text Book" panose="00000400000000000000" pitchFamily="2" charset="0"/>
            </a:endParaRPr>
          </a:p>
          <a:p>
            <a:r>
              <a:rPr lang="en-GB" sz="1600" b="1" dirty="0">
                <a:latin typeface="GT Eesti Text Book" panose="00000400000000000000" pitchFamily="2" charset="0"/>
              </a:rPr>
              <a:t>NB references are not included in this presentation due to space constraints</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5">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0" name="Text Box 2">
            <a:extLst>
              <a:ext uri="{FF2B5EF4-FFF2-40B4-BE49-F238E27FC236}">
                <a16:creationId xmlns:a16="http://schemas.microsoft.com/office/drawing/2014/main" id="{5B218F99-EA4F-4DE2-B1A1-448E2E7B0D81}"/>
              </a:ext>
            </a:extLst>
          </p:cNvPr>
          <p:cNvSpPr txBox="1">
            <a:spLocks noChangeArrowheads="1"/>
          </p:cNvSpPr>
          <p:nvPr/>
        </p:nvSpPr>
        <p:spPr bwMode="auto">
          <a:xfrm>
            <a:off x="614736" y="614962"/>
            <a:ext cx="1941040" cy="509781"/>
          </a:xfrm>
          <a:prstGeom prst="rect">
            <a:avLst/>
          </a:prstGeom>
          <a:solidFill>
            <a:schemeClr val="accent4">
              <a:lumMod val="75000"/>
            </a:schemeClr>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The research</a:t>
            </a:r>
          </a:p>
        </p:txBody>
      </p:sp>
    </p:spTree>
    <p:extLst>
      <p:ext uri="{BB962C8B-B14F-4D97-AF65-F5344CB8AC3E}">
        <p14:creationId xmlns:p14="http://schemas.microsoft.com/office/powerpoint/2010/main" val="31833932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827584" y="1397674"/>
            <a:ext cx="7704856" cy="4739759"/>
          </a:xfrm>
          <a:prstGeom prst="rect">
            <a:avLst/>
          </a:prstGeom>
          <a:noFill/>
        </p:spPr>
        <p:txBody>
          <a:bodyPr wrap="square" rtlCol="0">
            <a:spAutoFit/>
          </a:bodyPr>
          <a:lstStyle/>
          <a:p>
            <a:r>
              <a:rPr lang="en-GB" sz="1800" b="1" dirty="0">
                <a:latin typeface="GT Eesti Text Bold" pitchFamily="2" charset="77"/>
              </a:rPr>
              <a:t>Some numbers</a:t>
            </a:r>
          </a:p>
          <a:p>
            <a:pPr marL="285750" indent="-285750">
              <a:buFont typeface="Arial" panose="020B0604020202020204" pitchFamily="34" charset="0"/>
              <a:buChar char="•"/>
            </a:pPr>
            <a:endParaRPr lang="en-GB" sz="16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80,080 looked after children in England (as at 31 March 2020)</a:t>
            </a:r>
          </a:p>
          <a:p>
            <a:pPr marL="742950" lvl="1" indent="-285750">
              <a:buFont typeface="Arial" panose="020B0604020202020204" pitchFamily="34" charset="0"/>
              <a:buChar char="•"/>
            </a:pPr>
            <a:r>
              <a:rPr lang="en-GB" sz="1800" dirty="0">
                <a:latin typeface="GT Eesti Text Book" panose="00000400000000000000" pitchFamily="2" charset="0"/>
              </a:rPr>
              <a:t>2% increase from 2019/ 6% increase from 2018 / 13% since 2016</a:t>
            </a:r>
          </a:p>
          <a:p>
            <a:pPr lvl="1"/>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10,033 looked after children in London (as at March 2019). Highest </a:t>
            </a:r>
            <a:r>
              <a:rPr lang="en-GB" sz="1800" dirty="0" err="1">
                <a:latin typeface="GT Eesti Text Book" panose="00000400000000000000" pitchFamily="2" charset="0"/>
              </a:rPr>
              <a:t>nos</a:t>
            </a:r>
            <a:r>
              <a:rPr lang="en-GB" sz="1800" dirty="0">
                <a:latin typeface="GT Eesti Text Book" panose="00000400000000000000" pitchFamily="2" charset="0"/>
              </a:rPr>
              <a:t> are in Croydon, Lewisham, Greenwich. Lowest in City, RBKC and Richmond</a:t>
            </a:r>
          </a:p>
          <a:p>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No of unaccompanied asylum seeking children and young people (UASC) also increasing. </a:t>
            </a:r>
          </a:p>
          <a:p>
            <a:pPr marL="742950" lvl="1" indent="-285750">
              <a:buFont typeface="Arial" panose="020B0604020202020204" pitchFamily="34" charset="0"/>
              <a:buChar char="•"/>
            </a:pPr>
            <a:r>
              <a:rPr lang="en-GB" sz="1800" dirty="0">
                <a:latin typeface="GT Eesti Text Book" panose="00000400000000000000" pitchFamily="2" charset="0"/>
              </a:rPr>
              <a:t>5,070 in England (2019)</a:t>
            </a:r>
          </a:p>
          <a:p>
            <a:pPr marL="742950" lvl="1" indent="-285750">
              <a:buFont typeface="Arial" panose="020B0604020202020204" pitchFamily="34" charset="0"/>
              <a:buChar char="•"/>
            </a:pPr>
            <a:r>
              <a:rPr lang="en-GB" sz="1800" dirty="0">
                <a:latin typeface="GT Eesti Text Book" panose="00000400000000000000" pitchFamily="2" charset="0"/>
              </a:rPr>
              <a:t>6% of all children looked after in England (2019)</a:t>
            </a:r>
          </a:p>
          <a:p>
            <a:pPr marL="742950" lvl="1" indent="-285750">
              <a:buFont typeface="Arial" panose="020B0604020202020204" pitchFamily="34" charset="0"/>
              <a:buChar char="•"/>
            </a:pPr>
            <a:r>
              <a:rPr lang="en-GB" sz="1800" dirty="0">
                <a:latin typeface="GT Eesti Text Book" panose="00000400000000000000" pitchFamily="2" charset="0"/>
              </a:rPr>
              <a:t>11% increase from 2018</a:t>
            </a:r>
          </a:p>
          <a:p>
            <a:pPr marL="742950" lvl="1" indent="-285750">
              <a:buFont typeface="Arial" panose="020B0604020202020204" pitchFamily="34" charset="0"/>
              <a:buChar char="•"/>
            </a:pPr>
            <a:r>
              <a:rPr lang="en-GB" sz="1800" dirty="0">
                <a:latin typeface="GT Eesti Text Book" panose="00000400000000000000" pitchFamily="2" charset="0"/>
              </a:rPr>
              <a:t>One third (1,690) placed in London. Highest </a:t>
            </a:r>
            <a:r>
              <a:rPr lang="en-GB" sz="1800" dirty="0" err="1">
                <a:latin typeface="GT Eesti Text Book" panose="00000400000000000000" pitchFamily="2" charset="0"/>
              </a:rPr>
              <a:t>nos</a:t>
            </a:r>
            <a:r>
              <a:rPr lang="en-GB" sz="1800" dirty="0">
                <a:latin typeface="GT Eesti Text Book" panose="00000400000000000000" pitchFamily="2" charset="0"/>
              </a:rPr>
              <a:t> are placed in Croydon &amp; Hillingdon</a:t>
            </a:r>
          </a:p>
          <a:p>
            <a:endParaRPr lang="en-GB" sz="1600" dirty="0">
              <a:latin typeface="GT Eesti Text Book" panose="00000400000000000000" pitchFamily="2" charset="0"/>
            </a:endParaRP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1" name="Text Box 2">
            <a:extLst>
              <a:ext uri="{FF2B5EF4-FFF2-40B4-BE49-F238E27FC236}">
                <a16:creationId xmlns:a16="http://schemas.microsoft.com/office/drawing/2014/main" id="{95EE8762-EA12-4304-96EA-9A7E2BD2BAAA}"/>
              </a:ext>
            </a:extLst>
          </p:cNvPr>
          <p:cNvSpPr txBox="1">
            <a:spLocks noChangeArrowheads="1"/>
          </p:cNvSpPr>
          <p:nvPr/>
        </p:nvSpPr>
        <p:spPr bwMode="auto">
          <a:xfrm>
            <a:off x="614736" y="626207"/>
            <a:ext cx="2607889"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Literature review</a:t>
            </a:r>
          </a:p>
        </p:txBody>
      </p:sp>
    </p:spTree>
    <p:extLst>
      <p:ext uri="{BB962C8B-B14F-4D97-AF65-F5344CB8AC3E}">
        <p14:creationId xmlns:p14="http://schemas.microsoft.com/office/powerpoint/2010/main" val="148374486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791580" y="1367314"/>
            <a:ext cx="7560840" cy="4524315"/>
          </a:xfrm>
          <a:prstGeom prst="rect">
            <a:avLst/>
          </a:prstGeom>
          <a:noFill/>
        </p:spPr>
        <p:txBody>
          <a:bodyPr wrap="square" rtlCol="0">
            <a:spAutoFit/>
          </a:bodyPr>
          <a:lstStyle/>
          <a:p>
            <a:r>
              <a:rPr lang="en-GB" sz="1800" b="1" dirty="0">
                <a:latin typeface="GT Eesti Text Bold" pitchFamily="2" charset="77"/>
              </a:rPr>
              <a:t>Statistical outcomes for care experienced children and young people</a:t>
            </a:r>
            <a:endParaRPr lang="en-GB" sz="1400" b="1" dirty="0">
              <a:latin typeface="GT Eesti Text Bold" pitchFamily="2" charset="77"/>
            </a:endParaRPr>
          </a:p>
          <a:p>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Outcomes for children in care and care leavers are significantly lower than for the general youth population</a:t>
            </a:r>
          </a:p>
          <a:p>
            <a:pPr marL="742950" lvl="1" indent="-285750">
              <a:buFont typeface="Arial" panose="020B0604020202020204" pitchFamily="34" charset="0"/>
              <a:buChar char="•"/>
            </a:pPr>
            <a:r>
              <a:rPr lang="en-GB" sz="1800" dirty="0">
                <a:latin typeface="GT Eesti Text Book" panose="00000400000000000000" pitchFamily="2" charset="0"/>
              </a:rPr>
              <a:t>Disproportionately overrepresented in PRUs, and the criminal justice system</a:t>
            </a:r>
          </a:p>
          <a:p>
            <a:pPr marL="742950" lvl="1" indent="-285750">
              <a:buFont typeface="Arial" panose="020B0604020202020204" pitchFamily="34" charset="0"/>
              <a:buChar char="•"/>
            </a:pPr>
            <a:r>
              <a:rPr lang="en-GB" sz="1800" dirty="0">
                <a:latin typeface="GT Eesti Text Book" panose="00000400000000000000" pitchFamily="2" charset="0"/>
              </a:rPr>
              <a:t>More likely to be homeless or unemployed</a:t>
            </a:r>
          </a:p>
          <a:p>
            <a:pPr marL="742950" lvl="1" indent="-285750">
              <a:buFont typeface="Arial" panose="020B0604020202020204" pitchFamily="34" charset="0"/>
              <a:buChar char="•"/>
            </a:pPr>
            <a:r>
              <a:rPr lang="en-GB" sz="1800" dirty="0">
                <a:latin typeface="GT Eesti Text Book" panose="00000400000000000000" pitchFamily="2" charset="0"/>
              </a:rPr>
              <a:t>Disproportionately underrepresented in universities</a:t>
            </a:r>
          </a:p>
          <a:p>
            <a:pPr marL="742950" lvl="1" indent="-285750">
              <a:buFont typeface="Arial" panose="020B0604020202020204" pitchFamily="34" charset="0"/>
              <a:buChar char="•"/>
            </a:pPr>
            <a:r>
              <a:rPr lang="en-GB" sz="1800" dirty="0">
                <a:latin typeface="GT Eesti Text Book" panose="00000400000000000000" pitchFamily="2" charset="0"/>
              </a:rPr>
              <a:t>At heightened risk of mental health and substance misuse problems</a:t>
            </a:r>
          </a:p>
          <a:p>
            <a:pPr marL="742950" lvl="1" indent="-285750">
              <a:buFont typeface="Arial" panose="020B0604020202020204" pitchFamily="34" charset="0"/>
              <a:buChar char="•"/>
            </a:pPr>
            <a:r>
              <a:rPr lang="en-GB" sz="1800" dirty="0">
                <a:latin typeface="GT Eesti Text Book" panose="00000400000000000000" pitchFamily="2" charset="0"/>
              </a:rPr>
              <a:t>4 x more likely to be young parents than the general population</a:t>
            </a:r>
          </a:p>
          <a:p>
            <a:pPr marL="742950" lvl="1" indent="-285750">
              <a:buFont typeface="Arial" panose="020B0604020202020204" pitchFamily="34" charset="0"/>
              <a:buChar char="•"/>
            </a:pPr>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Due to issues such as</a:t>
            </a:r>
          </a:p>
          <a:p>
            <a:pPr marL="742950" lvl="1" indent="-285750">
              <a:buFont typeface="Arial" panose="020B0604020202020204" pitchFamily="34" charset="0"/>
              <a:buChar char="•"/>
            </a:pPr>
            <a:r>
              <a:rPr lang="en-GB" sz="1800" dirty="0">
                <a:latin typeface="GT Eesti Text Book" panose="00000400000000000000" pitchFamily="2" charset="0"/>
              </a:rPr>
              <a:t>Psychological &amp; developmental experiences pre-care</a:t>
            </a:r>
          </a:p>
          <a:p>
            <a:pPr marL="742950" lvl="1" indent="-285750">
              <a:buFont typeface="Arial" panose="020B0604020202020204" pitchFamily="34" charset="0"/>
              <a:buChar char="•"/>
            </a:pPr>
            <a:r>
              <a:rPr lang="en-GB" sz="1800" dirty="0">
                <a:latin typeface="GT Eesti Text Book" panose="00000400000000000000" pitchFamily="2" charset="0"/>
              </a:rPr>
              <a:t>Systemic and practical issues during care</a:t>
            </a:r>
          </a:p>
          <a:p>
            <a:pPr marL="742950" lvl="1" indent="-285750">
              <a:buFont typeface="Arial" panose="020B0604020202020204" pitchFamily="34" charset="0"/>
              <a:buChar char="•"/>
            </a:pPr>
            <a:r>
              <a:rPr lang="en-GB" sz="1800" dirty="0">
                <a:latin typeface="GT Eesti Text Book" panose="00000400000000000000" pitchFamily="2" charset="0"/>
              </a:rPr>
              <a:t>Transition into independence post-care</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3" name="Text Box 2">
            <a:extLst>
              <a:ext uri="{FF2B5EF4-FFF2-40B4-BE49-F238E27FC236}">
                <a16:creationId xmlns:a16="http://schemas.microsoft.com/office/drawing/2014/main" id="{6213F6AD-2B0A-4E51-8672-C1509F8008F1}"/>
              </a:ext>
            </a:extLst>
          </p:cNvPr>
          <p:cNvSpPr txBox="1">
            <a:spLocks noChangeArrowheads="1"/>
          </p:cNvSpPr>
          <p:nvPr/>
        </p:nvSpPr>
        <p:spPr bwMode="auto">
          <a:xfrm>
            <a:off x="614736" y="605362"/>
            <a:ext cx="2607889"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Literature review</a:t>
            </a:r>
          </a:p>
        </p:txBody>
      </p:sp>
    </p:spTree>
    <p:extLst>
      <p:ext uri="{BB962C8B-B14F-4D97-AF65-F5344CB8AC3E}">
        <p14:creationId xmlns:p14="http://schemas.microsoft.com/office/powerpoint/2010/main" val="470592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791580" y="1388307"/>
            <a:ext cx="7560840" cy="4524315"/>
          </a:xfrm>
          <a:prstGeom prst="rect">
            <a:avLst/>
          </a:prstGeom>
          <a:noFill/>
        </p:spPr>
        <p:txBody>
          <a:bodyPr wrap="square" rtlCol="0">
            <a:spAutoFit/>
          </a:bodyPr>
          <a:lstStyle/>
          <a:p>
            <a:r>
              <a:rPr lang="en-GB" sz="1800" b="1" dirty="0">
                <a:latin typeface="GT Eesti Text Bold" pitchFamily="2" charset="77"/>
              </a:rPr>
              <a:t>Effects of Pre-Care Experience </a:t>
            </a:r>
          </a:p>
          <a:p>
            <a:endParaRPr lang="en-GB" sz="1800" dirty="0">
              <a:latin typeface="GT Eesti Text Book" panose="00000400000000000000" pitchFamily="2" charset="0"/>
            </a:endParaRPr>
          </a:p>
          <a:p>
            <a:pPr marL="285750" indent="-285750">
              <a:buFont typeface="Arial" panose="020B0604020202020204" pitchFamily="34" charset="0"/>
              <a:buChar char="•"/>
            </a:pPr>
            <a:r>
              <a:rPr lang="en-GB" sz="1800" dirty="0">
                <a:latin typeface="GT Eesti Text Book" panose="00000400000000000000" pitchFamily="2" charset="0"/>
              </a:rPr>
              <a:t>Disadvantage often starts before the care experience</a:t>
            </a:r>
          </a:p>
          <a:p>
            <a:pPr marL="285750" indent="-285750">
              <a:buFont typeface="Arial" panose="020B0604020202020204" pitchFamily="34" charset="0"/>
              <a:buChar char="•"/>
            </a:pPr>
            <a:r>
              <a:rPr lang="en-GB" sz="1800" dirty="0">
                <a:latin typeface="GT Eesti Text Book" panose="00000400000000000000" pitchFamily="2" charset="0"/>
              </a:rPr>
              <a:t>Factors such as deprivation, parental mental health issues, substance misuse, domestic violence, can all cause significant harm </a:t>
            </a:r>
          </a:p>
          <a:p>
            <a:pPr marL="285750" indent="-285750">
              <a:buFont typeface="Arial" panose="020B0604020202020204" pitchFamily="34" charset="0"/>
              <a:buChar char="•"/>
            </a:pPr>
            <a:r>
              <a:rPr lang="en-GB" sz="1800" dirty="0">
                <a:latin typeface="GT Eesti Text Book" panose="00000400000000000000" pitchFamily="2" charset="0"/>
              </a:rPr>
              <a:t>This can severely hamper development of emotional regulation and positive sense of self and relationships</a:t>
            </a:r>
          </a:p>
          <a:p>
            <a:pPr marL="285750" indent="-285750">
              <a:buFont typeface="Arial" panose="020B0604020202020204" pitchFamily="34" charset="0"/>
              <a:buChar char="•"/>
            </a:pPr>
            <a:r>
              <a:rPr lang="en-GB" sz="1800" dirty="0">
                <a:latin typeface="GT Eesti Text Book" panose="00000400000000000000" pitchFamily="2" charset="0"/>
              </a:rPr>
              <a:t>Attachment issues experienced by children can often manifest in aggression, anger, depression and feelings of worthlessness and powerlessness.</a:t>
            </a:r>
          </a:p>
          <a:p>
            <a:pPr marL="285750" indent="-285750">
              <a:buFont typeface="Arial" panose="020B0604020202020204" pitchFamily="34" charset="0"/>
              <a:buChar char="•"/>
            </a:pPr>
            <a:r>
              <a:rPr lang="en-GB" sz="1800" dirty="0">
                <a:latin typeface="GT Eesti Text Book" panose="00000400000000000000" pitchFamily="2" charset="0"/>
              </a:rPr>
              <a:t>Adolescents in care are significantly more likely to be diagnosed with conduct disorders and other mental health issues, than the general youth population. </a:t>
            </a:r>
          </a:p>
          <a:p>
            <a:pPr marL="285750" indent="-285750">
              <a:buFont typeface="Arial" panose="020B0604020202020204" pitchFamily="34" charset="0"/>
              <a:buChar char="•"/>
            </a:pPr>
            <a:endParaRPr lang="en-GB" sz="1800" dirty="0">
              <a:latin typeface="GT Eesti Text Book" panose="00000400000000000000" pitchFamily="2" charset="0"/>
            </a:endParaRPr>
          </a:p>
          <a:p>
            <a:r>
              <a:rPr lang="en-GB" sz="1800" b="1" dirty="0">
                <a:latin typeface="GT Eesti Text Book" panose="00000400000000000000" pitchFamily="2" charset="0"/>
              </a:rPr>
              <a:t>If children enter the care system predisposed to disadvantage, then the system itself does not always compensate for and redress this imbalance</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3" name="Text Box 2">
            <a:extLst>
              <a:ext uri="{FF2B5EF4-FFF2-40B4-BE49-F238E27FC236}">
                <a16:creationId xmlns:a16="http://schemas.microsoft.com/office/drawing/2014/main" id="{48A1C2AD-CA20-4E45-862C-39B3BBBBC7B1}"/>
              </a:ext>
            </a:extLst>
          </p:cNvPr>
          <p:cNvSpPr txBox="1">
            <a:spLocks noChangeArrowheads="1"/>
          </p:cNvSpPr>
          <p:nvPr/>
        </p:nvSpPr>
        <p:spPr bwMode="auto">
          <a:xfrm>
            <a:off x="614736" y="605362"/>
            <a:ext cx="2607889"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Literature review</a:t>
            </a:r>
          </a:p>
        </p:txBody>
      </p:sp>
    </p:spTree>
    <p:extLst>
      <p:ext uri="{BB962C8B-B14F-4D97-AF65-F5344CB8AC3E}">
        <p14:creationId xmlns:p14="http://schemas.microsoft.com/office/powerpoint/2010/main" val="20349373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827584" y="1412776"/>
            <a:ext cx="7488832" cy="4339650"/>
          </a:xfrm>
          <a:prstGeom prst="rect">
            <a:avLst/>
          </a:prstGeom>
          <a:noFill/>
        </p:spPr>
        <p:txBody>
          <a:bodyPr wrap="square" rtlCol="0">
            <a:spAutoFit/>
          </a:bodyPr>
          <a:lstStyle/>
          <a:p>
            <a:r>
              <a:rPr lang="en-GB" sz="1800" b="1" dirty="0">
                <a:latin typeface="GT Eesti Text Bold" pitchFamily="2" charset="77"/>
              </a:rPr>
              <a:t>Effects of the System</a:t>
            </a:r>
            <a:r>
              <a:rPr lang="en-GB" sz="1800" dirty="0">
                <a:latin typeface="GT Eesti Text Book" panose="00000400000000000000" pitchFamily="2" charset="0"/>
              </a:rPr>
              <a:t> </a:t>
            </a:r>
          </a:p>
          <a:p>
            <a:endParaRPr lang="en-GB" sz="18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Creation of a culture where the perception of care leavers is associated with low outcomes</a:t>
            </a:r>
          </a:p>
          <a:p>
            <a:pPr marL="742950" lvl="1" indent="-285750">
              <a:buFont typeface="Arial" panose="020B0604020202020204" pitchFamily="34" charset="0"/>
              <a:buChar char="•"/>
            </a:pPr>
            <a:r>
              <a:rPr lang="en-GB" sz="1600" dirty="0">
                <a:latin typeface="GT Eesti Text Book" panose="00000400000000000000" pitchFamily="2" charset="0"/>
              </a:rPr>
              <a:t>Erosion of self-esteem, plus a sense of abandonment where relationships with care givers are characterised by a sense of contractual obligation</a:t>
            </a:r>
          </a:p>
          <a:p>
            <a:pPr lvl="1"/>
            <a:endParaRPr lang="en-GB" sz="1600" dirty="0">
              <a:latin typeface="GT Eesti Text Book" panose="00000400000000000000" pitchFamily="2" charset="0"/>
            </a:endParaRPr>
          </a:p>
          <a:p>
            <a:pPr marL="285750" indent="-285750">
              <a:buFont typeface="Arial" panose="020B0604020202020204" pitchFamily="34" charset="0"/>
              <a:buChar char="•"/>
            </a:pPr>
            <a:r>
              <a:rPr lang="en-GB" sz="1600" dirty="0">
                <a:latin typeface="GT Eesti Text Book" panose="00000400000000000000" pitchFamily="2" charset="0"/>
              </a:rPr>
              <a:t>Leaving care</a:t>
            </a:r>
          </a:p>
          <a:p>
            <a:pPr marL="742950" lvl="1" indent="-285750">
              <a:buFont typeface="Arial" panose="020B0604020202020204" pitchFamily="34" charset="0"/>
              <a:buChar char="•"/>
            </a:pPr>
            <a:r>
              <a:rPr lang="en-GB" sz="1600" dirty="0">
                <a:latin typeface="GT Eesti Text Book" panose="00000400000000000000" pitchFamily="2" charset="0"/>
              </a:rPr>
              <a:t>21% of young people leave care at 16</a:t>
            </a:r>
          </a:p>
          <a:p>
            <a:pPr marL="742950" lvl="1" indent="-285750">
              <a:buFont typeface="Arial" panose="020B0604020202020204" pitchFamily="34" charset="0"/>
              <a:buChar char="•"/>
            </a:pPr>
            <a:r>
              <a:rPr lang="en-GB" sz="1600" dirty="0">
                <a:latin typeface="GT Eesti Text Book" panose="00000400000000000000" pitchFamily="2" charset="0"/>
              </a:rPr>
              <a:t>Transition out of care is shortened and accelerated, with little or no time for coping with the challenges of transitioning into adulthood: ‘instant adulthood’</a:t>
            </a:r>
          </a:p>
          <a:p>
            <a:pPr marL="742950" lvl="1" indent="-285750">
              <a:buFont typeface="Arial" panose="020B0604020202020204" pitchFamily="34" charset="0"/>
              <a:buChar char="•"/>
            </a:pPr>
            <a:r>
              <a:rPr lang="en-GB" sz="1600" dirty="0">
                <a:latin typeface="GT Eesti Text Book" panose="00000400000000000000" pitchFamily="2" charset="0"/>
              </a:rPr>
              <a:t>Most young people will leave care much earlier than other YP leave home</a:t>
            </a:r>
          </a:p>
          <a:p>
            <a:pPr marL="742950" lvl="1" indent="-285750">
              <a:buFont typeface="Arial" panose="020B0604020202020204" pitchFamily="34" charset="0"/>
              <a:buChar char="•"/>
            </a:pPr>
            <a:r>
              <a:rPr lang="en-GB" sz="1600" dirty="0">
                <a:latin typeface="GT Eesti Text Book" panose="00000400000000000000" pitchFamily="2" charset="0"/>
              </a:rPr>
              <a:t>Lack of decision-making power for care leavers can result in feelings of powerlessness and low agentic control</a:t>
            </a:r>
          </a:p>
          <a:p>
            <a:pPr marL="742950" lvl="1" indent="-285750">
              <a:buFont typeface="Arial" panose="020B0604020202020204" pitchFamily="34" charset="0"/>
              <a:buChar char="•"/>
            </a:pPr>
            <a:r>
              <a:rPr lang="en-GB" sz="1600" dirty="0">
                <a:latin typeface="GT Eesti Text Book" panose="00000400000000000000" pitchFamily="2" charset="0"/>
              </a:rPr>
              <a:t>Social relatedness can be pivotal in determining a successful transition out of care, creating feelings of competence and autonomy.</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3" name="Text Box 2">
            <a:extLst>
              <a:ext uri="{FF2B5EF4-FFF2-40B4-BE49-F238E27FC236}">
                <a16:creationId xmlns:a16="http://schemas.microsoft.com/office/drawing/2014/main" id="{A15C8CE0-C548-4036-B5DE-73AE22AE6DB8}"/>
              </a:ext>
            </a:extLst>
          </p:cNvPr>
          <p:cNvSpPr txBox="1">
            <a:spLocks noChangeArrowheads="1"/>
          </p:cNvSpPr>
          <p:nvPr/>
        </p:nvSpPr>
        <p:spPr bwMode="auto">
          <a:xfrm>
            <a:off x="614736" y="626207"/>
            <a:ext cx="2607889"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Literature review</a:t>
            </a:r>
          </a:p>
        </p:txBody>
      </p:sp>
    </p:spTree>
    <p:extLst>
      <p:ext uri="{BB962C8B-B14F-4D97-AF65-F5344CB8AC3E}">
        <p14:creationId xmlns:p14="http://schemas.microsoft.com/office/powerpoint/2010/main" val="9218073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10"/>
          <p:cNvSpPr>
            <a:spLocks noChangeArrowheads="1"/>
          </p:cNvSpPr>
          <p:nvPr/>
        </p:nvSpPr>
        <p:spPr bwMode="auto">
          <a:xfrm>
            <a:off x="304800" y="6297613"/>
            <a:ext cx="8534400" cy="36512"/>
          </a:xfrm>
          <a:prstGeom prst="rect">
            <a:avLst/>
          </a:prstGeom>
          <a:solidFill>
            <a:schemeClr val="tx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en-US" altLang="en-US" sz="2400">
              <a:solidFill>
                <a:srgbClr val="000000"/>
              </a:solidFill>
              <a:latin typeface="Arial" panose="020B0604020202020204" pitchFamily="34" charset="0"/>
            </a:endParaRPr>
          </a:p>
        </p:txBody>
      </p:sp>
      <p:sp>
        <p:nvSpPr>
          <p:cNvPr id="5124" name="Text Box 15"/>
          <p:cNvSpPr txBox="1">
            <a:spLocks noChangeArrowheads="1"/>
          </p:cNvSpPr>
          <p:nvPr/>
        </p:nvSpPr>
        <p:spPr bwMode="auto">
          <a:xfrm>
            <a:off x="5940425"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r" eaLnBrk="1" hangingPunct="1">
              <a:spcBef>
                <a:spcPct val="0"/>
              </a:spcBef>
              <a:spcAft>
                <a:spcPts val="1125"/>
              </a:spcAft>
              <a:buFontTx/>
              <a:buNone/>
            </a:pPr>
            <a:r>
              <a:rPr lang="en-GB" altLang="en-US" sz="1800" baseline="30000" dirty="0">
                <a:solidFill>
                  <a:srgbClr val="000000"/>
                </a:solidFill>
                <a:latin typeface="GT Eesti Text Book" panose="00000400000000000000" pitchFamily="2" charset="0"/>
              </a:rPr>
              <a:t>anewdirection.org.uk</a:t>
            </a:r>
          </a:p>
        </p:txBody>
      </p:sp>
      <p:sp>
        <p:nvSpPr>
          <p:cNvPr id="5125" name="Text Box 15"/>
          <p:cNvSpPr txBox="1">
            <a:spLocks noChangeArrowheads="1"/>
          </p:cNvSpPr>
          <p:nvPr/>
        </p:nvSpPr>
        <p:spPr bwMode="auto">
          <a:xfrm>
            <a:off x="323850" y="6481763"/>
            <a:ext cx="2898775" cy="187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lstStyle>
            <a:lvl1pPr defTabSz="457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defTabSz="45720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defTabSz="4572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defTabSz="4572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defTabSz="4572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spcAft>
                <a:spcPts val="1125"/>
              </a:spcAft>
              <a:buFontTx/>
              <a:buNone/>
            </a:pPr>
            <a:r>
              <a:rPr lang="en-GB" altLang="en-US" sz="1800" b="1" baseline="30000" dirty="0">
                <a:solidFill>
                  <a:srgbClr val="000000"/>
                </a:solidFill>
                <a:latin typeface="GT Eesti Text Book" panose="00000400000000000000" pitchFamily="2" charset="0"/>
                <a:cs typeface="Arial" panose="020B0604020202020204" pitchFamily="34" charset="0"/>
              </a:rPr>
              <a:t>@</a:t>
            </a:r>
            <a:r>
              <a:rPr lang="en-GB" altLang="en-US" sz="1800" baseline="30000" dirty="0" err="1">
                <a:solidFill>
                  <a:srgbClr val="000000"/>
                </a:solidFill>
                <a:latin typeface="GT Eesti Text Book" panose="00000400000000000000" pitchFamily="2" charset="0"/>
                <a:cs typeface="Arial" panose="020B0604020202020204" pitchFamily="34" charset="0"/>
              </a:rPr>
              <a:t>A_New_Direction</a:t>
            </a:r>
            <a:endParaRPr lang="en-GB" altLang="en-US" sz="1800" baseline="30000" dirty="0">
              <a:solidFill>
                <a:srgbClr val="000000"/>
              </a:solidFill>
              <a:latin typeface="GT Eesti Text Book" panose="00000400000000000000" pitchFamily="2" charset="0"/>
              <a:cs typeface="Arial" panose="020B0604020202020204" pitchFamily="34" charset="0"/>
            </a:endParaRPr>
          </a:p>
        </p:txBody>
      </p:sp>
      <p:sp>
        <p:nvSpPr>
          <p:cNvPr id="14" name="TextBox 13"/>
          <p:cNvSpPr txBox="1"/>
          <p:nvPr/>
        </p:nvSpPr>
        <p:spPr>
          <a:xfrm>
            <a:off x="755576" y="1337795"/>
            <a:ext cx="7632848" cy="4832092"/>
          </a:xfrm>
          <a:prstGeom prst="rect">
            <a:avLst/>
          </a:prstGeom>
          <a:noFill/>
        </p:spPr>
        <p:txBody>
          <a:bodyPr wrap="square" rtlCol="0">
            <a:spAutoFit/>
          </a:bodyPr>
          <a:lstStyle/>
          <a:p>
            <a:r>
              <a:rPr lang="en-GB" sz="1800" b="1" dirty="0">
                <a:latin typeface="GT Eesti Text Bold" pitchFamily="2" charset="77"/>
              </a:rPr>
              <a:t>Statutory support </a:t>
            </a:r>
          </a:p>
          <a:p>
            <a:endParaRPr lang="en-GB" sz="1800" dirty="0">
              <a:latin typeface="GT Eesti Text Book" panose="00000400000000000000" pitchFamily="2" charset="0"/>
            </a:endParaRPr>
          </a:p>
          <a:p>
            <a:r>
              <a:rPr lang="en-GB" sz="1600" dirty="0">
                <a:latin typeface="GT Eesti Text Book" panose="00000400000000000000" pitchFamily="2" charset="0"/>
              </a:rPr>
              <a:t>The Children (Leaving Care) Act 2000 sets out corporate parenting principles for LAs, including:</a:t>
            </a:r>
          </a:p>
          <a:p>
            <a:pPr marL="285750" indent="-285750">
              <a:buFont typeface="Arial" panose="020B0604020202020204" pitchFamily="34" charset="0"/>
              <a:buChar char="•"/>
            </a:pPr>
            <a:r>
              <a:rPr lang="en-GB" sz="1600" dirty="0">
                <a:latin typeface="GT Eesti Text Book" panose="00000400000000000000" pitchFamily="2" charset="0"/>
              </a:rPr>
              <a:t>Promoting physical and mental health</a:t>
            </a:r>
          </a:p>
          <a:p>
            <a:pPr marL="285750" indent="-285750">
              <a:buFont typeface="Arial" panose="020B0604020202020204" pitchFamily="34" charset="0"/>
              <a:buChar char="•"/>
            </a:pPr>
            <a:r>
              <a:rPr lang="en-GB" sz="1600" dirty="0">
                <a:latin typeface="GT Eesti Text Book" panose="00000400000000000000" pitchFamily="2" charset="0"/>
              </a:rPr>
              <a:t>Listening to youth voice</a:t>
            </a:r>
          </a:p>
          <a:p>
            <a:pPr marL="285750" indent="-285750">
              <a:buFont typeface="Arial" panose="020B0604020202020204" pitchFamily="34" charset="0"/>
              <a:buChar char="•"/>
            </a:pPr>
            <a:r>
              <a:rPr lang="en-GB" sz="1600" dirty="0">
                <a:latin typeface="GT Eesti Text Book" panose="00000400000000000000" pitchFamily="2" charset="0"/>
              </a:rPr>
              <a:t>Supporting access to services</a:t>
            </a:r>
          </a:p>
          <a:p>
            <a:pPr marL="285750" indent="-285750">
              <a:buFont typeface="Arial" panose="020B0604020202020204" pitchFamily="34" charset="0"/>
              <a:buChar char="•"/>
            </a:pPr>
            <a:r>
              <a:rPr lang="en-GB" sz="1600" dirty="0">
                <a:latin typeface="GT Eesti Text Book" panose="00000400000000000000" pitchFamily="2" charset="0"/>
              </a:rPr>
              <a:t>Practicing high aspirations</a:t>
            </a:r>
          </a:p>
          <a:p>
            <a:pPr marL="285750" indent="-285750">
              <a:buFont typeface="Arial" panose="020B0604020202020204" pitchFamily="34" charset="0"/>
              <a:buChar char="•"/>
            </a:pPr>
            <a:r>
              <a:rPr lang="en-GB" sz="1600" dirty="0">
                <a:latin typeface="GT Eesti Text Book" panose="00000400000000000000" pitchFamily="2" charset="0"/>
              </a:rPr>
              <a:t>Ensuring YP feel safe and stable in their homes, relationships, education and work</a:t>
            </a:r>
          </a:p>
          <a:p>
            <a:pPr marL="285750" indent="-285750">
              <a:buFont typeface="Arial" panose="020B0604020202020204" pitchFamily="34" charset="0"/>
              <a:buChar char="•"/>
            </a:pPr>
            <a:r>
              <a:rPr lang="en-GB" sz="1600" dirty="0">
                <a:latin typeface="GT Eesti Text Book" panose="00000400000000000000" pitchFamily="2" charset="0"/>
              </a:rPr>
              <a:t>Supporting young people into independence</a:t>
            </a:r>
          </a:p>
          <a:p>
            <a:pPr marL="285750" indent="-285750">
              <a:buFont typeface="Arial" panose="020B0604020202020204" pitchFamily="34" charset="0"/>
              <a:buChar char="•"/>
            </a:pPr>
            <a:endParaRPr lang="en-GB" sz="1600" dirty="0">
              <a:latin typeface="GT Eesti Text Book" panose="00000400000000000000" pitchFamily="2" charset="0"/>
            </a:endParaRPr>
          </a:p>
          <a:p>
            <a:pPr marL="285750" indent="-285750">
              <a:buFont typeface="Wingdings" panose="05000000000000000000" pitchFamily="2" charset="2"/>
              <a:buChar char="à"/>
            </a:pPr>
            <a:r>
              <a:rPr lang="en-GB" sz="1600" dirty="0">
                <a:latin typeface="GT Eesti Text Book" panose="00000400000000000000" pitchFamily="2" charset="0"/>
                <a:sym typeface="Wingdings" panose="05000000000000000000" pitchFamily="2" charset="2"/>
              </a:rPr>
              <a:t>Key document: Pathway Plan – a working document between YP and social worker, addressing and actioning plans for independence.</a:t>
            </a:r>
          </a:p>
          <a:p>
            <a:pPr marL="285750" indent="-285750">
              <a:buFont typeface="Wingdings" panose="05000000000000000000" pitchFamily="2" charset="2"/>
              <a:buChar char="à"/>
            </a:pPr>
            <a:endParaRPr lang="en-GB" sz="1600" dirty="0">
              <a:latin typeface="GT Eesti Text Book" panose="00000400000000000000" pitchFamily="2" charset="0"/>
              <a:sym typeface="Wingdings" panose="05000000000000000000" pitchFamily="2" charset="2"/>
            </a:endParaRPr>
          </a:p>
          <a:p>
            <a:pPr marL="285750" indent="-285750">
              <a:buFont typeface="Arial" panose="020B0604020202020204" pitchFamily="34" charset="0"/>
              <a:buChar char="•"/>
            </a:pPr>
            <a:r>
              <a:rPr lang="en-GB" sz="1600" dirty="0">
                <a:latin typeface="GT Eesti Text Book" panose="00000400000000000000" pitchFamily="2" charset="0"/>
                <a:sym typeface="Wingdings" panose="05000000000000000000" pitchFamily="2" charset="2"/>
              </a:rPr>
              <a:t>‘Staying put’: guidance for LAs to support YPs staying with their foster carers past age 18</a:t>
            </a:r>
          </a:p>
          <a:p>
            <a:pPr marL="285750" indent="-285750">
              <a:buFont typeface="Arial" panose="020B0604020202020204" pitchFamily="34" charset="0"/>
              <a:buChar char="•"/>
            </a:pPr>
            <a:r>
              <a:rPr lang="en-GB" sz="1600" dirty="0">
                <a:latin typeface="GT Eesti Text Book" panose="00000400000000000000" pitchFamily="2" charset="0"/>
                <a:sym typeface="Wingdings" panose="05000000000000000000" pitchFamily="2" charset="2"/>
              </a:rPr>
              <a:t>Additional policy states LAs must provide support ‘if and when needed’ up to age 25</a:t>
            </a:r>
          </a:p>
        </p:txBody>
      </p:sp>
      <p:pic>
        <p:nvPicPr>
          <p:cNvPr id="8" name="Picture 7">
            <a:extLst>
              <a:ext uri="{FF2B5EF4-FFF2-40B4-BE49-F238E27FC236}">
                <a16:creationId xmlns:a16="http://schemas.microsoft.com/office/drawing/2014/main" id="{4FE3EE4B-BC5B-314D-BA31-6156A064CB2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7308304" y="323273"/>
            <a:ext cx="1624803" cy="680044"/>
          </a:xfrm>
          <a:prstGeom prst="rect">
            <a:avLst/>
          </a:prstGeom>
        </p:spPr>
      </p:pic>
      <p:sp>
        <p:nvSpPr>
          <p:cNvPr id="13" name="Text Box 2">
            <a:extLst>
              <a:ext uri="{FF2B5EF4-FFF2-40B4-BE49-F238E27FC236}">
                <a16:creationId xmlns:a16="http://schemas.microsoft.com/office/drawing/2014/main" id="{863E3FE5-C0A5-40CA-8E31-A19652A09E2F}"/>
              </a:ext>
            </a:extLst>
          </p:cNvPr>
          <p:cNvSpPr txBox="1">
            <a:spLocks noChangeArrowheads="1"/>
          </p:cNvSpPr>
          <p:nvPr/>
        </p:nvSpPr>
        <p:spPr bwMode="auto">
          <a:xfrm>
            <a:off x="614736" y="630448"/>
            <a:ext cx="2607889" cy="509781"/>
          </a:xfrm>
          <a:prstGeom prst="rect">
            <a:avLst/>
          </a:prstGeom>
          <a:solidFill>
            <a:srgbClr val="00B050"/>
          </a:solidFill>
          <a:ln w="9525">
            <a:noFill/>
            <a:miter lim="800000"/>
            <a:headEnd/>
            <a:tailEnd/>
          </a:ln>
        </p:spPr>
        <p:txBody>
          <a:bodyPr rot="0" vert="horz" wrap="square" lIns="91440" tIns="45720" rIns="91440" bIns="45720" anchor="t" anchorCtr="0">
            <a:noAutofit/>
          </a:bodyPr>
          <a:lstStyle/>
          <a:p>
            <a:pPr>
              <a:lnSpc>
                <a:spcPct val="107000"/>
              </a:lnSpc>
              <a:spcAft>
                <a:spcPts val="800"/>
              </a:spcAft>
            </a:pPr>
            <a:r>
              <a:rPr lang="en-GB" dirty="0">
                <a:solidFill>
                  <a:srgbClr val="FFFFFF"/>
                </a:solidFill>
                <a:effectLst/>
                <a:latin typeface="GT Eesti Display UltraBold" panose="00000A00000000000000" pitchFamily="2" charset="0"/>
                <a:ea typeface="Calibri" panose="020F0502020204030204" pitchFamily="34" charset="0"/>
                <a:cs typeface="Times New Roman" panose="02020603050405020304" pitchFamily="18" charset="0"/>
              </a:rPr>
              <a:t>Literature review</a:t>
            </a:r>
          </a:p>
        </p:txBody>
      </p:sp>
    </p:spTree>
    <p:extLst>
      <p:ext uri="{BB962C8B-B14F-4D97-AF65-F5344CB8AC3E}">
        <p14:creationId xmlns:p14="http://schemas.microsoft.com/office/powerpoint/2010/main" val="1883891170"/>
      </p:ext>
    </p:extLst>
  </p:cSld>
  <p:clrMapOvr>
    <a:masterClrMapping/>
  </p:clrMapOvr>
</p:sld>
</file>

<file path=ppt/theme/theme1.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AND branded Powerpoint template" id="{CD98E0F3-F7F0-4566-B8E6-F1F6F86CB347}" vid="{1802459C-9BD3-4BF9-AECB-3D6EB009CDFB}"/>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AND branded Powerpoint template" id="{CD98E0F3-F7F0-4566-B8E6-F1F6F86CB347}" vid="{AE763E1E-F84B-4C7A-B0C5-FACB4BDCE95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269B082CA15D2B4EA93B9EE9B00A1333" ma:contentTypeVersion="16" ma:contentTypeDescription="Create a new document." ma:contentTypeScope="" ma:versionID="8c3e3efd16f3850dd71233b169f73c29">
  <xsd:schema xmlns:xsd="http://www.w3.org/2001/XMLSchema" xmlns:xs="http://www.w3.org/2001/XMLSchema" xmlns:p="http://schemas.microsoft.com/office/2006/metadata/properties" xmlns:ns1="http://schemas.microsoft.com/sharepoint/v3" xmlns:ns2="b4293591-fd5b-4f20-8142-38a6ccff9003" xmlns:ns3="55095bd9-18d6-472d-a72c-37b77a378e77" targetNamespace="http://schemas.microsoft.com/office/2006/metadata/properties" ma:root="true" ma:fieldsID="719e7fdcec629dfb98da8ee5b4105b01" ns1:_="" ns2:_="" ns3:_="">
    <xsd:import namespace="http://schemas.microsoft.com/sharepoint/v3"/>
    <xsd:import namespace="b4293591-fd5b-4f20-8142-38a6ccff9003"/>
    <xsd:import namespace="55095bd9-18d6-472d-a72c-37b77a378e77"/>
    <xsd:element name="properties">
      <xsd:complexType>
        <xsd:sequence>
          <xsd:element name="documentManagement">
            <xsd:complexType>
              <xsd:all>
                <xsd:element ref="ns2:MediaServiceMetadata" minOccurs="0"/>
                <xsd:element ref="ns2:MediaServiceFastMetadata" minOccurs="0"/>
                <xsd:element ref="ns3:SharedWithUsers" minOccurs="0"/>
                <xsd:element ref="ns3:SharedWithDetails" minOccurs="0"/>
                <xsd:element ref="ns2:MediaServiceAutoKeyPoints" minOccurs="0"/>
                <xsd:element ref="ns2:MediaServiceKeyPoints" minOccurs="0"/>
                <xsd:element ref="ns2:MediaServiceDateTaken" minOccurs="0"/>
                <xsd:element ref="ns2:MediaServiceAutoTags" minOccurs="0"/>
                <xsd:element ref="ns2:MediaServiceOCR" minOccurs="0"/>
                <xsd:element ref="ns2:MediaServiceGenerationTime" minOccurs="0"/>
                <xsd:element ref="ns2:MediaServiceEventHashCode" minOccurs="0"/>
                <xsd:element ref="ns1:_ip_UnifiedCompliancePolicyProperties" minOccurs="0"/>
                <xsd:element ref="ns1:_ip_UnifiedCompliancePolicyUIAction" minOccurs="0"/>
                <xsd:element ref="ns2:MediaServiceLocation" minOccurs="0"/>
                <xsd:element ref="ns2:MediaLengthInSeconds" minOccurs="0"/>
                <xsd:element ref="ns2:Dat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_ip_UnifiedCompliancePolicyProperties" ma:index="19" nillable="true" ma:displayName="Unified Compliance Policy Properties" ma:hidden="true" ma:internalName="_ip_UnifiedCompliancePolicyProperties">
      <xsd:simpleType>
        <xsd:restriction base="dms:Note"/>
      </xsd:simpleType>
    </xsd:element>
    <xsd:element name="_ip_UnifiedCompliancePolicyUIAction" ma:index="20" nillable="true" ma:displayName="Unified Compliance Policy UI Action" ma:hidden="true" ma:internalName="_ip_UnifiedCompliancePolicyUIAction">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4293591-fd5b-4f20-8142-38a6ccff9003"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2" nillable="true" ma:displayName="MediaServiceAutoKeyPoints" ma:hidden="true" ma:internalName="MediaServiceAutoKeyPoints" ma:readOnly="true">
      <xsd:simpleType>
        <xsd:restriction base="dms:Note"/>
      </xsd:simpleType>
    </xsd:element>
    <xsd:element name="MediaServiceKeyPoints" ma:index="13" nillable="true" ma:displayName="KeyPoints" ma:internalName="MediaServiceKeyPoints" ma:readOnly="true">
      <xsd:simpleType>
        <xsd:restriction base="dms:Note">
          <xsd:maxLength value="255"/>
        </xsd:restriction>
      </xsd:simpleType>
    </xsd:element>
    <xsd:element name="MediaServiceDateTaken" ma:index="14" nillable="true" ma:displayName="MediaServiceDateTaken" ma:hidden="true" ma:internalName="MediaServiceDateTaken" ma:readOnly="true">
      <xsd:simpleType>
        <xsd:restriction base="dms:Text"/>
      </xsd:simpleType>
    </xsd:element>
    <xsd:element name="MediaServiceAutoTags" ma:index="15" nillable="true" ma:displayName="Tags" ma:internalName="MediaServiceAutoTags"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ServiceLocation" ma:index="21" nillable="true" ma:displayName="Location" ma:internalName="MediaServiceLocation" ma:readOnly="true">
      <xsd:simpleType>
        <xsd:restriction base="dms:Text"/>
      </xsd:simpleType>
    </xsd:element>
    <xsd:element name="MediaLengthInSeconds" ma:index="22" nillable="true" ma:displayName="Length (seconds)" ma:internalName="MediaLengthInSeconds" ma:readOnly="true">
      <xsd:simpleType>
        <xsd:restriction base="dms:Unknown"/>
      </xsd:simpleType>
    </xsd:element>
    <xsd:element name="Date" ma:index="23" nillable="true" ma:displayName="Date" ma:format="DateTime" ma:internalName="Date">
      <xsd:simpleType>
        <xsd:restriction base="dms:DateTime"/>
      </xsd:simpleType>
    </xsd:element>
  </xsd:schema>
  <xsd:schema xmlns:xsd="http://www.w3.org/2001/XMLSchema" xmlns:xs="http://www.w3.org/2001/XMLSchema" xmlns:dms="http://schemas.microsoft.com/office/2006/documentManagement/types" xmlns:pc="http://schemas.microsoft.com/office/infopath/2007/PartnerControls" targetNamespace="55095bd9-18d6-472d-a72c-37b77a378e77" elementFormDefault="qualified">
    <xsd:import namespace="http://schemas.microsoft.com/office/2006/documentManagement/types"/>
    <xsd:import namespace="http://schemas.microsoft.com/office/infopath/2007/PartnerControls"/>
    <xsd:element name="SharedWithUsers" ma:index="10"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_ip_UnifiedCompliancePolicyUIAction xmlns="http://schemas.microsoft.com/sharepoint/v3" xsi:nil="true"/>
    <_ip_UnifiedCompliancePolicyProperties xmlns="http://schemas.microsoft.com/sharepoint/v3" xsi:nil="true"/>
    <Date xmlns="b4293591-fd5b-4f20-8142-38a6ccff9003" xsi:nil="true"/>
    <SharedWithUsers xmlns="55095bd9-18d6-472d-a72c-37b77a378e77">
      <UserInfo>
        <DisplayName>Jim Beck</DisplayName>
        <AccountId>26</AccountId>
        <AccountType/>
      </UserInfo>
    </SharedWithUsers>
  </documentManagement>
</p:properties>
</file>

<file path=customXml/itemProps1.xml><?xml version="1.0" encoding="utf-8"?>
<ds:datastoreItem xmlns:ds="http://schemas.openxmlformats.org/officeDocument/2006/customXml" ds:itemID="{F4CF9CAA-5DB8-461D-B583-8066C1E0C494}">
  <ds:schemaRefs>
    <ds:schemaRef ds:uri="http://schemas.microsoft.com/sharepoint/v3/contenttype/forms"/>
  </ds:schemaRefs>
</ds:datastoreItem>
</file>

<file path=customXml/itemProps2.xml><?xml version="1.0" encoding="utf-8"?>
<ds:datastoreItem xmlns:ds="http://schemas.openxmlformats.org/officeDocument/2006/customXml" ds:itemID="{B1C8C05A-E152-4D4E-8F8D-5AAEB5C6E68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b4293591-fd5b-4f20-8142-38a6ccff9003"/>
    <ds:schemaRef ds:uri="55095bd9-18d6-472d-a72c-37b77a378e77"/>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5229FF14-67C3-4845-8D87-668A90815838}">
  <ds:schemaRefs>
    <ds:schemaRef ds:uri="http://purl.org/dc/dcmitype/"/>
    <ds:schemaRef ds:uri="http://schemas.microsoft.com/office/2006/documentManagement/types"/>
    <ds:schemaRef ds:uri="http://purl.org/dc/elements/1.1/"/>
    <ds:schemaRef ds:uri="http://schemas.openxmlformats.org/package/2006/metadata/core-properties"/>
    <ds:schemaRef ds:uri="http://purl.org/dc/terms/"/>
    <ds:schemaRef ds:uri="http://schemas.microsoft.com/office/infopath/2007/PartnerControls"/>
    <ds:schemaRef ds:uri="http://schemas.microsoft.com/office/2006/metadata/properties"/>
    <ds:schemaRef ds:uri="http://schemas.microsoft.com/sharepoint/v3"/>
    <ds:schemaRef ds:uri="55095bd9-18d6-472d-a72c-37b77a378e77"/>
    <ds:schemaRef ds:uri="b4293591-fd5b-4f20-8142-38a6ccff9003"/>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AND branded Powerpoint template</Template>
  <TotalTime>15065</TotalTime>
  <Words>4890</Words>
  <Application>Microsoft Macintosh PowerPoint</Application>
  <PresentationFormat>On-screen Show (4:3)</PresentationFormat>
  <Paragraphs>537</Paragraphs>
  <Slides>34</Slides>
  <Notes>34</Notes>
  <HiddenSlides>0</HiddenSlides>
  <MMClips>0</MMClips>
  <ScaleCrop>false</ScaleCrop>
  <HeadingPairs>
    <vt:vector size="6" baseType="variant">
      <vt:variant>
        <vt:lpstr>Fonts Used</vt:lpstr>
      </vt:variant>
      <vt:variant>
        <vt:i4>6</vt:i4>
      </vt:variant>
      <vt:variant>
        <vt:lpstr>Theme</vt:lpstr>
      </vt:variant>
      <vt:variant>
        <vt:i4>2</vt:i4>
      </vt:variant>
      <vt:variant>
        <vt:lpstr>Slide Titles</vt:lpstr>
      </vt:variant>
      <vt:variant>
        <vt:i4>34</vt:i4>
      </vt:variant>
    </vt:vector>
  </HeadingPairs>
  <TitlesOfParts>
    <vt:vector size="42" baseType="lpstr">
      <vt:lpstr>Arial</vt:lpstr>
      <vt:lpstr>Calibri</vt:lpstr>
      <vt:lpstr>GT Eesti Display UltraBold</vt:lpstr>
      <vt:lpstr>GT Eesti Text Bold</vt:lpstr>
      <vt:lpstr>GT Eesti Text Book</vt:lpstr>
      <vt:lpstr>Wingdings</vt:lpstr>
      <vt:lpstr>Custom Design</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Laura Fuller</dc:creator>
  <cp:lastModifiedBy>Jim Beck</cp:lastModifiedBy>
  <cp:revision>7</cp:revision>
  <dcterms:created xsi:type="dcterms:W3CDTF">2021-08-16T13:46:33Z</dcterms:created>
  <dcterms:modified xsi:type="dcterms:W3CDTF">2022-04-19T16:04:05Z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0x010100269B082CA15D2B4EA93B9EE9B00A1333</vt:lpwstr>
  </property>
</Properties>
</file>